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1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2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3" r:id="rId1"/>
    <p:sldMasterId id="2147483724" r:id="rId2"/>
    <p:sldMasterId id="2147483738" r:id="rId3"/>
    <p:sldMasterId id="2147483753" r:id="rId4"/>
    <p:sldMasterId id="2147483768" r:id="rId5"/>
  </p:sldMasterIdLst>
  <p:notesMasterIdLst>
    <p:notesMasterId r:id="rId114"/>
  </p:notesMasterIdLst>
  <p:handoutMasterIdLst>
    <p:handoutMasterId r:id="rId115"/>
  </p:handoutMasterIdLst>
  <p:sldIdLst>
    <p:sldId id="614" r:id="rId6"/>
    <p:sldId id="275" r:id="rId7"/>
    <p:sldId id="720" r:id="rId8"/>
    <p:sldId id="679" r:id="rId9"/>
    <p:sldId id="861" r:id="rId10"/>
    <p:sldId id="860" r:id="rId11"/>
    <p:sldId id="862" r:id="rId12"/>
    <p:sldId id="863" r:id="rId13"/>
    <p:sldId id="864" r:id="rId14"/>
    <p:sldId id="865" r:id="rId15"/>
    <p:sldId id="866" r:id="rId16"/>
    <p:sldId id="867" r:id="rId17"/>
    <p:sldId id="722" r:id="rId18"/>
    <p:sldId id="740" r:id="rId19"/>
    <p:sldId id="741" r:id="rId20"/>
    <p:sldId id="724" r:id="rId21"/>
    <p:sldId id="723" r:id="rId22"/>
    <p:sldId id="725" r:id="rId23"/>
    <p:sldId id="726" r:id="rId24"/>
    <p:sldId id="727" r:id="rId25"/>
    <p:sldId id="728" r:id="rId26"/>
    <p:sldId id="729" r:id="rId27"/>
    <p:sldId id="730" r:id="rId28"/>
    <p:sldId id="731" r:id="rId29"/>
    <p:sldId id="732" r:id="rId30"/>
    <p:sldId id="733" r:id="rId31"/>
    <p:sldId id="734" r:id="rId32"/>
    <p:sldId id="735" r:id="rId33"/>
    <p:sldId id="736" r:id="rId34"/>
    <p:sldId id="737" r:id="rId35"/>
    <p:sldId id="840" r:id="rId36"/>
    <p:sldId id="841" r:id="rId37"/>
    <p:sldId id="842" r:id="rId38"/>
    <p:sldId id="843" r:id="rId39"/>
    <p:sldId id="844" r:id="rId40"/>
    <p:sldId id="845" r:id="rId41"/>
    <p:sldId id="846" r:id="rId42"/>
    <p:sldId id="847" r:id="rId43"/>
    <p:sldId id="848" r:id="rId44"/>
    <p:sldId id="849" r:id="rId45"/>
    <p:sldId id="837" r:id="rId46"/>
    <p:sldId id="838" r:id="rId47"/>
    <p:sldId id="839" r:id="rId48"/>
    <p:sldId id="682" r:id="rId49"/>
    <p:sldId id="738" r:id="rId50"/>
    <p:sldId id="739" r:id="rId51"/>
    <p:sldId id="704" r:id="rId52"/>
    <p:sldId id="706" r:id="rId53"/>
    <p:sldId id="708" r:id="rId54"/>
    <p:sldId id="711" r:id="rId55"/>
    <p:sldId id="710" r:id="rId56"/>
    <p:sldId id="712" r:id="rId57"/>
    <p:sldId id="713" r:id="rId58"/>
    <p:sldId id="714" r:id="rId59"/>
    <p:sldId id="715" r:id="rId60"/>
    <p:sldId id="716" r:id="rId61"/>
    <p:sldId id="717" r:id="rId62"/>
    <p:sldId id="718" r:id="rId63"/>
    <p:sldId id="795" r:id="rId64"/>
    <p:sldId id="751" r:id="rId65"/>
    <p:sldId id="752" r:id="rId66"/>
    <p:sldId id="753" r:id="rId67"/>
    <p:sldId id="754" r:id="rId68"/>
    <p:sldId id="755" r:id="rId69"/>
    <p:sldId id="756" r:id="rId70"/>
    <p:sldId id="853" r:id="rId71"/>
    <p:sldId id="854" r:id="rId72"/>
    <p:sldId id="855" r:id="rId73"/>
    <p:sldId id="857" r:id="rId74"/>
    <p:sldId id="859" r:id="rId75"/>
    <p:sldId id="858" r:id="rId76"/>
    <p:sldId id="757" r:id="rId77"/>
    <p:sldId id="758" r:id="rId78"/>
    <p:sldId id="759" r:id="rId79"/>
    <p:sldId id="760" r:id="rId80"/>
    <p:sldId id="761" r:id="rId81"/>
    <p:sldId id="762" r:id="rId82"/>
    <p:sldId id="763" r:id="rId83"/>
    <p:sldId id="764" r:id="rId84"/>
    <p:sldId id="765" r:id="rId85"/>
    <p:sldId id="766" r:id="rId86"/>
    <p:sldId id="767" r:id="rId87"/>
    <p:sldId id="768" r:id="rId88"/>
    <p:sldId id="769" r:id="rId89"/>
    <p:sldId id="770" r:id="rId90"/>
    <p:sldId id="771" r:id="rId91"/>
    <p:sldId id="773" r:id="rId92"/>
    <p:sldId id="774" r:id="rId93"/>
    <p:sldId id="775" r:id="rId94"/>
    <p:sldId id="776" r:id="rId95"/>
    <p:sldId id="777" r:id="rId96"/>
    <p:sldId id="780" r:id="rId97"/>
    <p:sldId id="781" r:id="rId98"/>
    <p:sldId id="782" r:id="rId99"/>
    <p:sldId id="783" r:id="rId100"/>
    <p:sldId id="784" r:id="rId101"/>
    <p:sldId id="785" r:id="rId102"/>
    <p:sldId id="786" r:id="rId103"/>
    <p:sldId id="787" r:id="rId104"/>
    <p:sldId id="788" r:id="rId105"/>
    <p:sldId id="789" r:id="rId106"/>
    <p:sldId id="790" r:id="rId107"/>
    <p:sldId id="791" r:id="rId108"/>
    <p:sldId id="792" r:id="rId109"/>
    <p:sldId id="793" r:id="rId110"/>
    <p:sldId id="794" r:id="rId111"/>
    <p:sldId id="836" r:id="rId112"/>
    <p:sldId id="851" r:id="rId113"/>
  </p:sldIdLst>
  <p:sldSz cx="9144000" cy="6858000" type="screen4x3"/>
  <p:notesSz cx="10234613" cy="70993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he-IL"/>
    </a:defPPr>
    <a:lvl1pPr algn="ctr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2200"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sz="2200"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sz="2200"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sz="2200"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CC"/>
    <a:srgbClr val="FFFF99"/>
    <a:srgbClr val="009900"/>
    <a:srgbClr val="0066FF"/>
    <a:srgbClr val="33CC33"/>
    <a:srgbClr val="FF3300"/>
    <a:srgbClr val="EAEAEA"/>
    <a:srgbClr val="CC33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89" autoAdjust="0"/>
    <p:restoredTop sz="94512" autoAdjust="0"/>
  </p:normalViewPr>
  <p:slideViewPr>
    <p:cSldViewPr snapToGrid="0">
      <p:cViewPr>
        <p:scale>
          <a:sx n="70" d="100"/>
          <a:sy n="70" d="100"/>
        </p:scale>
        <p:origin x="-2790" y="-912"/>
      </p:cViewPr>
      <p:guideLst>
        <p:guide orient="horz" pos="4319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2640"/>
    </p:cViewPr>
  </p:sorterViewPr>
  <p:notesViewPr>
    <p:cSldViewPr snapToGrid="0">
      <p:cViewPr varScale="1">
        <p:scale>
          <a:sx n="61" d="100"/>
          <a:sy n="61" d="100"/>
        </p:scale>
        <p:origin x="-666" y="-84"/>
      </p:cViewPr>
      <p:guideLst>
        <p:guide orient="horz" pos="2236"/>
        <p:guide pos="322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viewProps" Target="viewProps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slide" Target="slides/slide82.xml"/><Relationship Id="rId102" Type="http://schemas.openxmlformats.org/officeDocument/2006/relationships/slide" Target="slides/slide97.xml"/><Relationship Id="rId110" Type="http://schemas.openxmlformats.org/officeDocument/2006/relationships/slide" Target="slides/slide105.xml"/><Relationship Id="rId115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13" Type="http://schemas.openxmlformats.org/officeDocument/2006/relationships/slide" Target="slides/slide108.xml"/><Relationship Id="rId118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16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11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notesMaster" Target="notesMasters/notesMaster1.xml"/><Relationship Id="rId119" Type="http://schemas.openxmlformats.org/officeDocument/2006/relationships/tableStyles" Target="tableStyle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92.wmf"/><Relationship Id="rId1" Type="http://schemas.openxmlformats.org/officeDocument/2006/relationships/image" Target="../media/image91.wmf"/><Relationship Id="rId4" Type="http://schemas.openxmlformats.org/officeDocument/2006/relationships/image" Target="../media/image90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92.wmf"/><Relationship Id="rId1" Type="http://schemas.openxmlformats.org/officeDocument/2006/relationships/image" Target="../media/image91.wmf"/><Relationship Id="rId4" Type="http://schemas.openxmlformats.org/officeDocument/2006/relationships/image" Target="../media/image90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92.wmf"/><Relationship Id="rId1" Type="http://schemas.openxmlformats.org/officeDocument/2006/relationships/image" Target="../media/image91.wmf"/><Relationship Id="rId4" Type="http://schemas.openxmlformats.org/officeDocument/2006/relationships/image" Target="../media/image90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92.wmf"/><Relationship Id="rId1" Type="http://schemas.openxmlformats.org/officeDocument/2006/relationships/image" Target="../media/image91.wmf"/><Relationship Id="rId4" Type="http://schemas.openxmlformats.org/officeDocument/2006/relationships/image" Target="../media/image90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92.wmf"/><Relationship Id="rId1" Type="http://schemas.openxmlformats.org/officeDocument/2006/relationships/image" Target="../media/image91.wmf"/><Relationship Id="rId4" Type="http://schemas.openxmlformats.org/officeDocument/2006/relationships/image" Target="../media/image90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92.wmf"/><Relationship Id="rId1" Type="http://schemas.openxmlformats.org/officeDocument/2006/relationships/image" Target="../media/image91.wmf"/><Relationship Id="rId4" Type="http://schemas.openxmlformats.org/officeDocument/2006/relationships/image" Target="../media/image90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90.wmf"/><Relationship Id="rId1" Type="http://schemas.openxmlformats.org/officeDocument/2006/relationships/image" Target="../media/image10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image" Target="../media/image47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2" Type="http://schemas.openxmlformats.org/officeDocument/2006/relationships/image" Target="../media/image91.wmf"/><Relationship Id="rId1" Type="http://schemas.openxmlformats.org/officeDocument/2006/relationships/image" Target="../media/image90.wmf"/><Relationship Id="rId4" Type="http://schemas.openxmlformats.org/officeDocument/2006/relationships/image" Target="../media/image88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92.wmf"/><Relationship Id="rId1" Type="http://schemas.openxmlformats.org/officeDocument/2006/relationships/image" Target="../media/image91.wmf"/><Relationship Id="rId4" Type="http://schemas.openxmlformats.org/officeDocument/2006/relationships/image" Target="../media/image9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1588" y="6743700"/>
            <a:ext cx="4435475" cy="35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1">
              <a:defRPr sz="1200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EFCAE2F1-0C00-45AE-B0E5-2952E188A353}" type="slidenum">
              <a:rPr lang="he-IL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69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65250" y="3371850"/>
            <a:ext cx="7504113" cy="31956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4298" tIns="46321" rIns="94298" bIns="4632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051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341688" y="531813"/>
            <a:ext cx="3549650" cy="26622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sp>
    </p:spTree>
    <p:extLst>
      <p:ext uri="{BB962C8B-B14F-4D97-AF65-F5344CB8AC3E}">
        <p14:creationId xmlns:p14="http://schemas.microsoft.com/office/powerpoint/2010/main" val="38412945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r" rtl="1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1pPr>
    <a:lvl2pPr marL="457200" algn="r" rtl="1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2pPr>
    <a:lvl3pPr marL="914400" algn="r" rtl="1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3pPr>
    <a:lvl4pPr marL="1371600" algn="r" rtl="1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4pPr>
    <a:lvl5pPr marL="1828800" algn="r" rtl="1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797246" y="6743103"/>
            <a:ext cx="4434999" cy="35496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9BB3652-4400-43AA-941D-82E4FEE6DB98}" type="slidenum">
              <a:rPr lang="en-US" smtClean="0"/>
              <a:pPr>
                <a:defRPr/>
              </a:pPr>
              <a:t>79</a:t>
            </a:fld>
            <a:endParaRPr lang="en-US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301875" y="296863"/>
            <a:ext cx="5640388" cy="423068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36683" y="4706985"/>
            <a:ext cx="7863121" cy="1875891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40869034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797246" y="6743103"/>
            <a:ext cx="4434999" cy="35496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D717499-72C9-426B-A4B9-F8B49F6D810C}" type="slidenum">
              <a:rPr lang="en-US" smtClean="0"/>
              <a:pPr>
                <a:defRPr/>
              </a:pPr>
              <a:t>80</a:t>
            </a:fld>
            <a:endParaRPr lang="en-US" smtClean="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301875" y="296863"/>
            <a:ext cx="5640388" cy="423068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36683" y="4706985"/>
            <a:ext cx="7863121" cy="1875891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355651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797246" y="6743103"/>
            <a:ext cx="4434999" cy="35496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4F97A13-ED7D-4321-83D7-BA84504C6095}" type="slidenum">
              <a:rPr lang="en-US" smtClean="0"/>
              <a:pPr>
                <a:defRPr/>
              </a:pPr>
              <a:t>83</a:t>
            </a:fld>
            <a:endParaRPr lang="en-US" smtClean="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64615" y="3372168"/>
            <a:ext cx="7505383" cy="3194685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26525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797246" y="6743103"/>
            <a:ext cx="4434999" cy="35496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A1EFDF4-295E-4F2F-8274-5276D892628B}" type="slidenum">
              <a:rPr lang="en-US" smtClean="0"/>
              <a:pPr>
                <a:defRPr/>
              </a:pPr>
              <a:t>84</a:t>
            </a:fld>
            <a:endParaRPr lang="en-US" smtClean="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64615" y="3372168"/>
            <a:ext cx="7505383" cy="3194685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67541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797246" y="6743103"/>
            <a:ext cx="4434999" cy="35496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580191B-67AE-484E-9082-E6275166839A}" type="slidenum">
              <a:rPr lang="en-US" smtClean="0"/>
              <a:pPr>
                <a:defRPr/>
              </a:pPr>
              <a:t>85</a:t>
            </a:fld>
            <a:endParaRPr lang="en-US" smtClean="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64615" y="3372168"/>
            <a:ext cx="7505383" cy="3194685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4787574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797246" y="6743103"/>
            <a:ext cx="4434999" cy="35496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8B1E871-3DA9-47DB-BB1F-94165D87FEFB}" type="slidenum">
              <a:rPr lang="en-US" smtClean="0"/>
              <a:pPr>
                <a:defRPr/>
              </a:pPr>
              <a:t>86</a:t>
            </a:fld>
            <a:endParaRPr lang="en-US" smtClean="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64615" y="3372168"/>
            <a:ext cx="7505383" cy="3194685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26311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797246" y="6743103"/>
            <a:ext cx="4434999" cy="35496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3084CE-403A-47C5-8050-06A0AC0D8D75}" type="slidenum">
              <a:rPr lang="en-US" smtClean="0"/>
              <a:pPr>
                <a:defRPr/>
              </a:pPr>
              <a:t>87</a:t>
            </a:fld>
            <a:endParaRPr lang="en-US" smtClean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64615" y="3372168"/>
            <a:ext cx="7505383" cy="3194685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166862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797246" y="6743103"/>
            <a:ext cx="4434999" cy="35496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02D02E7-8B84-4714-902C-45C20D4C6547}" type="slidenum">
              <a:rPr lang="en-US" smtClean="0"/>
              <a:pPr>
                <a:defRPr/>
              </a:pPr>
              <a:t>88</a:t>
            </a:fld>
            <a:endParaRPr lang="en-US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64615" y="3372168"/>
            <a:ext cx="7505383" cy="3194685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634526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5797246" y="6743103"/>
            <a:ext cx="4434999" cy="35496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2D6943-8F92-41DA-A861-291374EA0586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0899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797246" y="6743103"/>
            <a:ext cx="4434999" cy="35496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E8A910F-9307-46E8-978F-A02DBCD5A816}" type="slidenum">
              <a:rPr lang="en-US" smtClean="0"/>
              <a:pPr>
                <a:defRPr/>
              </a:pPr>
              <a:t>92</a:t>
            </a:fld>
            <a:endParaRPr lang="en-US" smtClean="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64615" y="3372168"/>
            <a:ext cx="7505383" cy="3194685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70122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797246" y="6743009"/>
            <a:ext cx="4434999" cy="355138"/>
          </a:xfrm>
          <a:prstGeom prst="rect">
            <a:avLst/>
          </a:prstGeom>
          <a:ln/>
        </p:spPr>
        <p:txBody>
          <a:bodyPr/>
          <a:lstStyle/>
          <a:p>
            <a:fld id="{F76606C5-9F38-4C91-BDA7-79C1209B73A8}" type="slidenum">
              <a:rPr lang="en-GB" altLang="zh-CN"/>
              <a:pPr/>
              <a:t>14</a:t>
            </a:fld>
            <a:endParaRPr lang="en-GB" altLang="zh-CN"/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797246" y="6743103"/>
            <a:ext cx="4434999" cy="35496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44470D0-A2E8-4CD7-9E24-A8F43E2C0DEE}" type="slidenum">
              <a:rPr lang="en-US" smtClean="0"/>
              <a:pPr>
                <a:defRPr/>
              </a:pPr>
              <a:t>93</a:t>
            </a:fld>
            <a:endParaRPr lang="en-US" smtClean="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64615" y="3372168"/>
            <a:ext cx="7505383" cy="3194685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35667175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797246" y="6743103"/>
            <a:ext cx="4434999" cy="35496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9EA46F3-680B-4922-9BA7-EAF656613269}" type="slidenum">
              <a:rPr lang="en-US" smtClean="0"/>
              <a:pPr>
                <a:defRPr/>
              </a:pPr>
              <a:t>94</a:t>
            </a:fld>
            <a:endParaRPr lang="en-US" smtClean="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64615" y="3372168"/>
            <a:ext cx="7505383" cy="3194685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3868838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5797246" y="6743103"/>
            <a:ext cx="4434999" cy="35496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F46029A-3CA7-4FEE-942E-5301C46C76E2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692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797246" y="6743103"/>
            <a:ext cx="4434999" cy="35496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B173363-F44B-4D32-B4F0-9D9B6F4BE7D1}" type="slidenum">
              <a:rPr lang="en-US" smtClean="0"/>
              <a:pPr>
                <a:defRPr/>
              </a:pPr>
              <a:t>98</a:t>
            </a:fld>
            <a:endParaRPr lang="en-US" smtClean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Linear vs. quadratic in mask size</a:t>
            </a:r>
          </a:p>
        </p:txBody>
      </p:sp>
    </p:spTree>
    <p:extLst>
      <p:ext uri="{BB962C8B-B14F-4D97-AF65-F5344CB8AC3E}">
        <p14:creationId xmlns:p14="http://schemas.microsoft.com/office/powerpoint/2010/main" val="21878202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797246" y="6743103"/>
            <a:ext cx="4434999" cy="35496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05105A2-75A5-4132-B6D6-9DF81319DB72}" type="slidenum">
              <a:rPr lang="en-US" smtClean="0"/>
              <a:pPr>
                <a:defRPr/>
              </a:pPr>
              <a:t>99</a:t>
            </a:fld>
            <a:endParaRPr lang="en-US" smtClean="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64615" y="3372168"/>
            <a:ext cx="7505383" cy="3194685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274968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797246" y="6743103"/>
            <a:ext cx="4434999" cy="35496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DA3CD0D-D4F5-424C-818E-D89E5847A0F8}" type="slidenum">
              <a:rPr lang="en-US" smtClean="0"/>
              <a:pPr>
                <a:defRPr/>
              </a:pPr>
              <a:t>100</a:t>
            </a:fld>
            <a:endParaRPr lang="en-US" smtClean="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2018422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797246" y="6743103"/>
            <a:ext cx="4434999" cy="35496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F0F3CBF-8AC9-4C7C-A9DE-CFEF931D8D3C}" type="slidenum">
              <a:rPr lang="en-US" smtClean="0"/>
              <a:pPr>
                <a:defRPr/>
              </a:pPr>
              <a:t>101</a:t>
            </a:fld>
            <a:endParaRPr lang="en-US" smtClean="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806817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797246" y="6743103"/>
            <a:ext cx="4434999" cy="35496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9EA0DF3-7642-4C59-8098-530067F53AB7}" type="slidenum">
              <a:rPr lang="en-US" smtClean="0"/>
              <a:pPr>
                <a:defRPr/>
              </a:pPr>
              <a:t>103</a:t>
            </a:fld>
            <a:endParaRPr lang="en-US" smtClean="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343275" y="531813"/>
            <a:ext cx="3551238" cy="26622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001497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797246" y="6743103"/>
            <a:ext cx="4434999" cy="35496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A5BE026-0872-4278-A1A7-CDB07B21705D}" type="slidenum">
              <a:rPr lang="en-US" smtClean="0"/>
              <a:pPr>
                <a:defRPr/>
              </a:pPr>
              <a:t>104</a:t>
            </a:fld>
            <a:endParaRPr lang="en-US" smtClean="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64615" y="3372168"/>
            <a:ext cx="7505383" cy="3194685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26985014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797246" y="6743103"/>
            <a:ext cx="4434999" cy="35496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6321D61-5F66-44BD-8BFB-8CF36CE8B80D}" type="slidenum">
              <a:rPr lang="en-US" smtClean="0"/>
              <a:pPr>
                <a:defRPr/>
              </a:pPr>
              <a:t>105</a:t>
            </a:fld>
            <a:endParaRPr lang="en-US" smtClean="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64615" y="3372168"/>
            <a:ext cx="7505383" cy="3194685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4105419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797246" y="6743009"/>
            <a:ext cx="4434999" cy="355138"/>
          </a:xfrm>
          <a:prstGeom prst="rect">
            <a:avLst/>
          </a:prstGeom>
          <a:ln/>
        </p:spPr>
        <p:txBody>
          <a:bodyPr/>
          <a:lstStyle/>
          <a:p>
            <a:fld id="{1908EE19-2CF6-4627-A627-919A2FDE0010}" type="slidenum">
              <a:rPr lang="en-GB" altLang="zh-CN"/>
              <a:pPr/>
              <a:t>15</a:t>
            </a:fld>
            <a:endParaRPr lang="en-GB" altLang="zh-CN"/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797246" y="6743103"/>
            <a:ext cx="4434999" cy="35496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3E3B21E-5867-4588-8377-EB568004CED2}" type="slidenum">
              <a:rPr lang="en-US" smtClean="0"/>
              <a:pPr>
                <a:defRPr/>
              </a:pPr>
              <a:t>106</a:t>
            </a:fld>
            <a:endParaRPr lang="en-US" smtClean="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15123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797246" y="6743103"/>
            <a:ext cx="4434999" cy="35496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CB49607-71CC-4F14-9925-539B5A75CF37}" type="slidenum">
              <a:rPr lang="en-US" smtClean="0"/>
              <a:pPr>
                <a:defRPr/>
              </a:pPr>
              <a:t>73</a:t>
            </a:fld>
            <a:endParaRPr lang="en-US" smtClean="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301875" y="296863"/>
            <a:ext cx="5640388" cy="423068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36683" y="4706985"/>
            <a:ext cx="7863121" cy="1875891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806027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797246" y="6743103"/>
            <a:ext cx="4434999" cy="35496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268E7C3-E4C1-4572-845E-9A00E84E6491}" type="slidenum">
              <a:rPr lang="en-US" smtClean="0"/>
              <a:pPr>
                <a:defRPr/>
              </a:pPr>
              <a:t>74</a:t>
            </a:fld>
            <a:endParaRPr lang="en-US" smtClean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301875" y="296863"/>
            <a:ext cx="5640388" cy="423068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36683" y="4706985"/>
            <a:ext cx="7863121" cy="1875891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1319140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797246" y="6743103"/>
            <a:ext cx="4434999" cy="35496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C7AB929-50EF-44CC-A7FA-AE71BFCA725E}" type="slidenum">
              <a:rPr lang="en-US" smtClean="0"/>
              <a:pPr>
                <a:defRPr/>
              </a:pPr>
              <a:t>75</a:t>
            </a:fld>
            <a:endParaRPr lang="en-US" smtClean="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301875" y="296863"/>
            <a:ext cx="5640388" cy="423068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36683" y="4706985"/>
            <a:ext cx="7863121" cy="1875891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518232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797246" y="6743103"/>
            <a:ext cx="4434999" cy="35496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0C0F4D8-E141-406C-86BE-BA525E52CD85}" type="slidenum">
              <a:rPr lang="en-US" smtClean="0"/>
              <a:pPr>
                <a:defRPr/>
              </a:pPr>
              <a:t>76</a:t>
            </a:fld>
            <a:endParaRPr lang="en-US" smtClean="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301875" y="296863"/>
            <a:ext cx="5640388" cy="423068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36683" y="4706985"/>
            <a:ext cx="7863121" cy="1875891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3986853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797246" y="6743103"/>
            <a:ext cx="4434999" cy="35496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91CE0E0-6529-4219-9EB9-FE7811CF4A70}" type="slidenum">
              <a:rPr lang="en-US" smtClean="0"/>
              <a:pPr>
                <a:defRPr/>
              </a:pPr>
              <a:t>77</a:t>
            </a:fld>
            <a:endParaRPr lang="en-US" smtClean="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301875" y="296863"/>
            <a:ext cx="5640388" cy="423068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36683" y="4706985"/>
            <a:ext cx="7863121" cy="1875891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3816209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797246" y="6743103"/>
            <a:ext cx="4434999" cy="35496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CC34152-7A0D-48F3-AA4D-B45726BE91BB}" type="slidenum">
              <a:rPr lang="en-US" smtClean="0"/>
              <a:pPr>
                <a:defRPr/>
              </a:pPr>
              <a:t>78</a:t>
            </a:fld>
            <a:endParaRPr lang="en-US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301875" y="296863"/>
            <a:ext cx="5640388" cy="423068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36683" y="4706985"/>
            <a:ext cx="7863121" cy="1875891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1499003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34722BC-CB19-4724-B26B-B3EFCD5358C9}" type="slidenum">
              <a:rPr lang="he-IL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05FEA43-3D39-4E10-B304-79DDBF07C497}" type="slidenum">
              <a:rPr lang="he-IL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381000"/>
            <a:ext cx="2057400" cy="57451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019800" cy="57451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757B01B-AB65-4C0F-ABB5-77180A162315}" type="slidenum">
              <a:rPr lang="he-IL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429000" y="6592888"/>
            <a:ext cx="2133600" cy="220662"/>
          </a:xfrm>
        </p:spPr>
        <p:txBody>
          <a:bodyPr/>
          <a:lstStyle>
            <a:lvl1pPr>
              <a:defRPr/>
            </a:lvl1pPr>
          </a:lstStyle>
          <a:p>
            <a:fld id="{01E29532-1D9F-477D-8D58-E2EB526F62E3}" type="slidenum">
              <a:rPr lang="he-IL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381000"/>
            <a:ext cx="8229600" cy="5745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3429000" y="6592888"/>
            <a:ext cx="2133600" cy="220662"/>
          </a:xfrm>
        </p:spPr>
        <p:txBody>
          <a:bodyPr/>
          <a:lstStyle>
            <a:lvl1pPr>
              <a:defRPr/>
            </a:lvl1pPr>
          </a:lstStyle>
          <a:p>
            <a:fld id="{0D872ECB-4817-4C4C-90C0-93A326A78A5D}" type="slidenum">
              <a:rPr lang="he-IL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885950"/>
            <a:ext cx="8178800" cy="20097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4048125"/>
            <a:ext cx="8178800" cy="20097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31800" y="622935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2935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731000" y="622935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DA3F05E-2794-4BE7-B1A6-127ECD87768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69948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F0AE74-C007-45A4-A947-24D44844A50E}" type="slidenum">
              <a:rPr lang="he-IL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887210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F0AE74-C007-45A4-A947-24D44844A50E}" type="slidenum">
              <a:rPr lang="he-IL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014849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F0AE74-C007-45A4-A947-24D44844A50E}" type="slidenum">
              <a:rPr lang="he-IL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71749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F0AE74-C007-45A4-A947-24D44844A50E}" type="slidenum">
              <a:rPr lang="he-IL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80615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F0AE74-C007-45A4-A947-24D44844A50E}" type="slidenum">
              <a:rPr lang="he-IL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3436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2DF876C-ED57-47CE-A10D-5276AD31AB21}" type="slidenum">
              <a:rPr lang="he-IL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F0AE74-C007-45A4-A947-24D44844A50E}" type="slidenum">
              <a:rPr lang="he-IL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163323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F0AE74-C007-45A4-A947-24D44844A50E}" type="slidenum">
              <a:rPr lang="he-IL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625010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F0AE74-C007-45A4-A947-24D44844A50E}" type="slidenum">
              <a:rPr lang="he-IL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570250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F0AE74-C007-45A4-A947-24D44844A50E}" type="slidenum">
              <a:rPr lang="he-IL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123259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F0AE74-C007-45A4-A947-24D44844A50E}" type="slidenum">
              <a:rPr lang="he-IL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24450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t>2018/7/24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F0AE74-C007-45A4-A947-24D44844A50E}" type="slidenum">
              <a:rPr lang="he-IL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094452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885950"/>
            <a:ext cx="8178800" cy="20097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4048125"/>
            <a:ext cx="8178800" cy="20097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31800" y="622935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2935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731000" y="622935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DA3F05E-2794-4BE7-B1A6-127ECD87768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69948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429000" y="6592888"/>
            <a:ext cx="2133600" cy="220662"/>
          </a:xfrm>
        </p:spPr>
        <p:txBody>
          <a:bodyPr/>
          <a:lstStyle>
            <a:lvl1pPr>
              <a:defRPr/>
            </a:lvl1pPr>
          </a:lstStyle>
          <a:p>
            <a:fld id="{01E29532-1D9F-477D-8D58-E2EB526F62E3}" type="slidenum">
              <a:rPr lang="he-IL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spcBef>
                <a:spcPct val="50000"/>
              </a:spcBef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11F79A27-1CCC-409A-A168-9D542649C3EE}" type="slidenum">
              <a:rPr lang="he-IL" altLang="zh-CN"/>
              <a:pPr>
                <a:defRPr/>
              </a:pPr>
              <a:t>‹#›</a:t>
            </a:fld>
            <a:endParaRPr lang="en-US" altLang="zh-CN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43602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spcBef>
                <a:spcPct val="50000"/>
              </a:spcBef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63254895-2E13-4F03-99F0-9F0E9C26B864}" type="slidenum">
              <a:rPr lang="he-IL" altLang="zh-CN"/>
              <a:pPr>
                <a:defRPr/>
              </a:pPr>
              <a:t>‹#›</a:t>
            </a:fld>
            <a:endParaRPr lang="en-US" altLang="zh-CN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9287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2F3C643-1207-4236-BD4E-E7ED417ECCCA}" type="slidenum">
              <a:rPr lang="he-IL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spcBef>
                <a:spcPct val="50000"/>
              </a:spcBef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30210150-DD6F-42B7-80F9-227E7182ED1F}" type="slidenum">
              <a:rPr lang="he-IL" altLang="zh-CN"/>
              <a:pPr>
                <a:defRPr/>
              </a:pPr>
              <a:t>‹#›</a:t>
            </a:fld>
            <a:endParaRPr lang="en-US" altLang="zh-CN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73160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spcBef>
                <a:spcPct val="50000"/>
              </a:spcBef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1862C735-5551-46FA-8439-B73467C54AC9}" type="slidenum">
              <a:rPr lang="he-IL" altLang="zh-CN"/>
              <a:pPr>
                <a:defRPr/>
              </a:pPr>
              <a:t>‹#›</a:t>
            </a:fld>
            <a:endParaRPr lang="en-US" altLang="zh-CN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0471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spcBef>
                <a:spcPct val="50000"/>
              </a:spcBef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34AEE883-40C5-469B-8326-FDEBC23FF247}" type="slidenum">
              <a:rPr lang="he-IL" altLang="zh-CN"/>
              <a:pPr>
                <a:defRPr/>
              </a:pPr>
              <a:t>‹#›</a:t>
            </a:fld>
            <a:endParaRPr lang="en-US" altLang="zh-CN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33674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spcBef>
                <a:spcPct val="50000"/>
              </a:spcBef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4FDDD8DD-BD1D-4841-A494-213B0F810352}" type="slidenum">
              <a:rPr lang="he-IL" altLang="zh-CN"/>
              <a:pPr>
                <a:defRPr/>
              </a:pPr>
              <a:t>‹#›</a:t>
            </a:fld>
            <a:endParaRPr lang="en-US" altLang="zh-CN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69172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spcBef>
                <a:spcPct val="50000"/>
              </a:spcBef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84D59D42-4F2E-4D2D-B981-891D9FF73350}" type="slidenum">
              <a:rPr lang="he-IL" altLang="zh-CN"/>
              <a:pPr>
                <a:defRPr/>
              </a:pPr>
              <a:t>‹#›</a:t>
            </a:fld>
            <a:endParaRPr lang="en-US" altLang="zh-CN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17720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spcBef>
                <a:spcPct val="50000"/>
              </a:spcBef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F6224492-1E69-4CAC-8262-71F3511B6EA2}" type="slidenum">
              <a:rPr lang="he-IL" altLang="zh-CN"/>
              <a:pPr>
                <a:defRPr/>
              </a:pPr>
              <a:t>‹#›</a:t>
            </a:fld>
            <a:endParaRPr lang="en-US" altLang="zh-CN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77042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spcBef>
                <a:spcPct val="50000"/>
              </a:spcBef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9C67E4ED-E9C7-45A7-8AFC-9A948F2CA4CE}" type="slidenum">
              <a:rPr lang="he-IL" altLang="zh-CN"/>
              <a:pPr>
                <a:defRPr/>
              </a:pPr>
              <a:t>‹#›</a:t>
            </a:fld>
            <a:endParaRPr lang="en-US" altLang="zh-CN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24404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spcBef>
                <a:spcPct val="50000"/>
              </a:spcBef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8F7FC59F-CDEE-4DC0-B2DC-3B2587189931}" type="slidenum">
              <a:rPr lang="he-IL" altLang="zh-CN"/>
              <a:pPr>
                <a:defRPr/>
              </a:pPr>
              <a:t>‹#›</a:t>
            </a:fld>
            <a:endParaRPr lang="en-US" altLang="zh-CN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53051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381000"/>
            <a:ext cx="2057400" cy="5745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019800" cy="5745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spcBef>
                <a:spcPct val="50000"/>
              </a:spcBef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7C02DADE-9A26-4B4F-8E51-36FEE71CD4C6}" type="slidenum">
              <a:rPr lang="he-IL" altLang="zh-CN"/>
              <a:pPr>
                <a:defRPr/>
              </a:pPr>
              <a:t>‹#›</a:t>
            </a:fld>
            <a:endParaRPr lang="en-US" altLang="zh-CN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61646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6858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pPr lvl="0"/>
            <a:r>
              <a:rPr lang="zh-CN" altLang="en-US" noProof="0" smtClean="0"/>
              <a:t>单击图标添加表格</a:t>
            </a:r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spcBef>
                <a:spcPct val="50000"/>
              </a:spcBef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17013EB5-3003-4CCF-8403-44F33DA71990}" type="slidenum">
              <a:rPr lang="he-IL" altLang="zh-CN"/>
              <a:pPr>
                <a:defRPr/>
              </a:pPr>
              <a:t>‹#›</a:t>
            </a:fld>
            <a:endParaRPr lang="en-US" altLang="zh-CN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9773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70284C0-6469-4673-8DDE-EDDF985A853D}" type="slidenum">
              <a:rPr lang="he-IL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381000"/>
            <a:ext cx="8229600" cy="57451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spcBef>
                <a:spcPct val="50000"/>
              </a:spcBef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48E3325E-B011-4125-A1D4-5D93DFE4641E}" type="slidenum">
              <a:rPr lang="he-IL" altLang="zh-CN"/>
              <a:pPr>
                <a:defRPr/>
              </a:pPr>
              <a:t>‹#›</a:t>
            </a:fld>
            <a:endParaRPr lang="en-US" altLang="zh-CN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853741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885950"/>
            <a:ext cx="8178800" cy="20097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4048125"/>
            <a:ext cx="8178800" cy="20097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31800" y="622935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22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29350"/>
            <a:ext cx="2895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22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731000" y="6229350"/>
            <a:ext cx="1905000" cy="457200"/>
          </a:xfrm>
        </p:spPr>
        <p:txBody>
          <a:bodyPr/>
          <a:lstStyle>
            <a:lvl1pPr algn="l">
              <a:spcBef>
                <a:spcPct val="50000"/>
              </a:spcBef>
              <a:defRPr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98A127C6-D19A-424B-9B6A-10ABF6862CE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61225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ctr">
              <a:spcBef>
                <a:spcPct val="0"/>
              </a:spcBef>
              <a:defRPr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8151E2F0-D778-4501-B948-7B9781758A66}" type="slidenum">
              <a:rPr lang="he-IL" altLang="zh-CN"/>
              <a:pPr>
                <a:defRPr/>
              </a:pPr>
              <a:t>‹#›</a:t>
            </a:fld>
            <a:endParaRPr lang="en-US" altLang="zh-CN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0066416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ctr">
              <a:spcBef>
                <a:spcPct val="0"/>
              </a:spcBef>
              <a:defRPr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89755FFD-93E9-48C2-A350-02E687EBB37C}" type="slidenum">
              <a:rPr lang="he-IL" altLang="zh-CN"/>
              <a:pPr>
                <a:defRPr/>
              </a:pPr>
              <a:t>‹#›</a:t>
            </a:fld>
            <a:endParaRPr lang="en-US" altLang="zh-CN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0612584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ctr">
              <a:spcBef>
                <a:spcPct val="0"/>
              </a:spcBef>
              <a:defRPr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FFFCFFF0-562D-43FA-8C6D-D26D4C5F9618}" type="slidenum">
              <a:rPr lang="he-IL" altLang="zh-CN"/>
              <a:pPr>
                <a:defRPr/>
              </a:pPr>
              <a:t>‹#›</a:t>
            </a:fld>
            <a:endParaRPr lang="en-US" altLang="zh-CN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4886508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ctr">
              <a:spcBef>
                <a:spcPct val="0"/>
              </a:spcBef>
              <a:defRPr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345F2C9B-324E-4BDA-85AF-FEA499E9F768}" type="slidenum">
              <a:rPr lang="he-IL" altLang="zh-CN"/>
              <a:pPr>
                <a:defRPr/>
              </a:pPr>
              <a:t>‹#›</a:t>
            </a:fld>
            <a:endParaRPr lang="en-US" altLang="zh-CN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2013282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ctr">
              <a:spcBef>
                <a:spcPct val="0"/>
              </a:spcBef>
              <a:defRPr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4F4BC937-E702-4CFF-A492-19DE9739E3D5}" type="slidenum">
              <a:rPr lang="he-IL" altLang="zh-CN"/>
              <a:pPr>
                <a:defRPr/>
              </a:pPr>
              <a:t>‹#›</a:t>
            </a:fld>
            <a:endParaRPr lang="en-US" altLang="zh-CN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1263491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ctr">
              <a:spcBef>
                <a:spcPct val="0"/>
              </a:spcBef>
              <a:defRPr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409F39BC-71E9-4A61-A245-359CFB9861B7}" type="slidenum">
              <a:rPr lang="he-IL" altLang="zh-CN"/>
              <a:pPr>
                <a:defRPr/>
              </a:pPr>
              <a:t>‹#›</a:t>
            </a:fld>
            <a:endParaRPr lang="en-US" altLang="zh-CN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951172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ctr">
              <a:spcBef>
                <a:spcPct val="0"/>
              </a:spcBef>
              <a:defRPr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3AF12E61-3CAD-4609-AAAF-874AF4D4B323}" type="slidenum">
              <a:rPr lang="he-IL" altLang="zh-CN"/>
              <a:pPr>
                <a:defRPr/>
              </a:pPr>
              <a:t>‹#›</a:t>
            </a:fld>
            <a:endParaRPr lang="en-US" altLang="zh-CN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839390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ctr">
              <a:spcBef>
                <a:spcPct val="0"/>
              </a:spcBef>
              <a:defRPr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1950AA8E-8640-4024-BA22-6EA498889204}" type="slidenum">
              <a:rPr lang="he-IL" altLang="zh-CN"/>
              <a:pPr>
                <a:defRPr/>
              </a:pPr>
              <a:t>‹#›</a:t>
            </a:fld>
            <a:endParaRPr lang="en-US" altLang="zh-CN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858788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DB21F9D-A041-4E63-B306-916664E004CD}" type="slidenum">
              <a:rPr lang="he-IL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ctr">
              <a:spcBef>
                <a:spcPct val="0"/>
              </a:spcBef>
              <a:defRPr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29C921AB-D4D8-428B-9467-D57E8B1AFF33}" type="slidenum">
              <a:rPr lang="he-IL" altLang="zh-CN"/>
              <a:pPr>
                <a:defRPr/>
              </a:pPr>
              <a:t>‹#›</a:t>
            </a:fld>
            <a:endParaRPr lang="en-US" altLang="zh-CN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7040283"/>
      </p:ext>
    </p:extLst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ctr">
              <a:spcBef>
                <a:spcPct val="0"/>
              </a:spcBef>
              <a:defRPr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D0EAE77B-F003-4CB4-AB90-DE355F4523AA}" type="slidenum">
              <a:rPr lang="he-IL" altLang="zh-CN"/>
              <a:pPr>
                <a:defRPr/>
              </a:pPr>
              <a:t>‹#›</a:t>
            </a:fld>
            <a:endParaRPr lang="en-US" altLang="zh-CN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8500975"/>
      </p:ext>
    </p:extLst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381000"/>
            <a:ext cx="2057400" cy="5745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019800" cy="5745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ctr">
              <a:spcBef>
                <a:spcPct val="0"/>
              </a:spcBef>
              <a:defRPr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3B7B8078-E6B0-4C6B-954B-95C320125FA3}" type="slidenum">
              <a:rPr lang="he-IL" altLang="zh-CN"/>
              <a:pPr>
                <a:defRPr/>
              </a:pPr>
              <a:t>‹#›</a:t>
            </a:fld>
            <a:endParaRPr lang="en-US" altLang="zh-CN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0776571"/>
      </p:ext>
    </p:extLst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6858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pPr lvl="0"/>
            <a:r>
              <a:rPr lang="zh-CN" altLang="en-US" noProof="0" smtClean="0"/>
              <a:t>单击图标添加表格</a:t>
            </a:r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ctr">
              <a:spcBef>
                <a:spcPct val="0"/>
              </a:spcBef>
              <a:defRPr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4451299A-BA28-46A1-A400-3147D6A88334}" type="slidenum">
              <a:rPr lang="he-IL" altLang="zh-CN"/>
              <a:pPr>
                <a:defRPr/>
              </a:pPr>
              <a:t>‹#›</a:t>
            </a:fld>
            <a:endParaRPr lang="en-US" altLang="zh-CN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4131265"/>
      </p:ext>
    </p:extLst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381000"/>
            <a:ext cx="8229600" cy="57451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ctr">
              <a:spcBef>
                <a:spcPct val="0"/>
              </a:spcBef>
              <a:defRPr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09B3175B-C106-4C9E-AF59-F5CE71AF3A03}" type="slidenum">
              <a:rPr lang="he-IL" altLang="zh-CN"/>
              <a:pPr>
                <a:defRPr/>
              </a:pPr>
              <a:t>‹#›</a:t>
            </a:fld>
            <a:endParaRPr lang="en-US" altLang="zh-CN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8980573"/>
      </p:ext>
    </p:extLst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885950"/>
            <a:ext cx="8178800" cy="20097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4048125"/>
            <a:ext cx="8178800" cy="20097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31800" y="622935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22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29350"/>
            <a:ext cx="2895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22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731000" y="6229350"/>
            <a:ext cx="1905000" cy="457200"/>
          </a:xfrm>
        </p:spPr>
        <p:txBody>
          <a:bodyPr/>
          <a:lstStyle>
            <a:lvl1pPr>
              <a:defRPr>
                <a:solidFill>
                  <a:srgbClr val="000000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fld id="{0ABFA36B-3745-4FE7-87AE-12AC7353F1E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1574874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DD6F59-124A-40D8-ADF6-4E8990B0499B}" type="slidenum">
              <a:rPr lang="ar-SA" altLang="zh-CN"/>
              <a:pPr>
                <a:defRPr/>
              </a:pPr>
              <a:t>‹#›</a:t>
            </a:fld>
            <a:endParaRPr lang="en-US" altLang="zh-CN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935131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5C220C-DD58-4B56-9F08-77CE9B197B57}" type="slidenum">
              <a:rPr lang="ar-SA" altLang="zh-CN"/>
              <a:pPr>
                <a:defRPr/>
              </a:pPr>
              <a:t>‹#›</a:t>
            </a:fld>
            <a:endParaRPr lang="en-US" altLang="zh-CN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019871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C29516-BFB8-404A-8B8F-DF4DFC85FF3A}" type="slidenum">
              <a:rPr lang="ar-SA" altLang="zh-CN"/>
              <a:pPr>
                <a:defRPr/>
              </a:pPr>
              <a:t>‹#›</a:t>
            </a:fld>
            <a:endParaRPr lang="en-US" altLang="zh-CN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35834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D5FB21-9021-4888-B92A-AD37ED582E0B}" type="slidenum">
              <a:rPr lang="ar-SA" altLang="zh-CN"/>
              <a:pPr>
                <a:defRPr/>
              </a:pPr>
              <a:t>‹#›</a:t>
            </a:fld>
            <a:endParaRPr lang="en-US" altLang="zh-CN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5348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F71FD87-BD41-4847-8C38-8C753D67C068}" type="slidenum">
              <a:rPr lang="he-IL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317B96-660A-4496-B4E2-2E67921A6F3F}" type="slidenum">
              <a:rPr lang="ar-SA" altLang="zh-CN"/>
              <a:pPr>
                <a:defRPr/>
              </a:pPr>
              <a:t>‹#›</a:t>
            </a:fld>
            <a:endParaRPr lang="en-US" altLang="zh-CN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93932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EB9396-688D-4AD1-8AB5-F737DB86B6BD}" type="slidenum">
              <a:rPr lang="ar-SA" altLang="zh-CN"/>
              <a:pPr>
                <a:defRPr/>
              </a:pPr>
              <a:t>‹#›</a:t>
            </a:fld>
            <a:endParaRPr lang="en-US" altLang="zh-CN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002540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4807DA-2C88-472E-8428-C8EAAC6D0B58}" type="slidenum">
              <a:rPr lang="ar-SA" altLang="zh-CN"/>
              <a:pPr>
                <a:defRPr/>
              </a:pPr>
              <a:t>‹#›</a:t>
            </a:fld>
            <a:endParaRPr lang="en-US" altLang="zh-CN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253681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4B715E-3395-4BF7-8992-4372D00EE748}" type="slidenum">
              <a:rPr lang="ar-SA" altLang="zh-CN"/>
              <a:pPr>
                <a:defRPr/>
              </a:pPr>
              <a:t>‹#›</a:t>
            </a:fld>
            <a:endParaRPr lang="en-US" altLang="zh-CN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393797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006243-1465-4778-99D0-896CB094FC72}" type="slidenum">
              <a:rPr lang="ar-SA" altLang="zh-CN"/>
              <a:pPr>
                <a:defRPr/>
              </a:pPr>
              <a:t>‹#›</a:t>
            </a:fld>
            <a:endParaRPr lang="en-US" altLang="zh-CN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428874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C9ED17-4AAC-4229-957A-137C47C6A1EA}" type="slidenum">
              <a:rPr lang="ar-SA" altLang="zh-CN"/>
              <a:pPr>
                <a:defRPr/>
              </a:pPr>
              <a:t>‹#›</a:t>
            </a:fld>
            <a:endParaRPr lang="en-US" altLang="zh-CN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16044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381000"/>
            <a:ext cx="2057400" cy="5745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019800" cy="5745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1079D9-17F4-40B2-AC52-1C032B672E01}" type="slidenum">
              <a:rPr lang="ar-SA" altLang="zh-CN"/>
              <a:pPr>
                <a:defRPr/>
              </a:pPr>
              <a:t>‹#›</a:t>
            </a:fld>
            <a:endParaRPr lang="en-US" altLang="zh-CN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552023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6858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pPr lvl="0"/>
            <a:r>
              <a:rPr lang="zh-CN" altLang="en-US" noProof="0" smtClean="0"/>
              <a:t>单击图标添加表格</a:t>
            </a:r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ctr">
              <a:spcBef>
                <a:spcPct val="0"/>
              </a:spcBef>
              <a:defRPr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D6ED24C3-3777-4A52-9693-49B612758C9B}" type="slidenum">
              <a:rPr lang="he-IL" altLang="zh-CN"/>
              <a:pPr>
                <a:defRPr/>
              </a:pPr>
              <a:t>‹#›</a:t>
            </a:fld>
            <a:endParaRPr lang="en-US" altLang="zh-CN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0700423"/>
      </p:ext>
    </p:extLst>
  </p:cSld>
  <p:clrMapOvr>
    <a:masterClrMapping/>
  </p:clrMapOvr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381000"/>
            <a:ext cx="8229600" cy="57451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ctr">
              <a:spcBef>
                <a:spcPct val="0"/>
              </a:spcBef>
              <a:defRPr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05BA4A74-D856-4779-8DE4-E1371CDB6CF4}" type="slidenum">
              <a:rPr lang="he-IL" altLang="zh-CN"/>
              <a:pPr>
                <a:defRPr/>
              </a:pPr>
              <a:t>‹#›</a:t>
            </a:fld>
            <a:endParaRPr lang="en-US" altLang="zh-CN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1581786"/>
      </p:ext>
    </p:extLst>
  </p:cSld>
  <p:clrMapOvr>
    <a:masterClrMapping/>
  </p:clrMapOvr>
  <p:hf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885950"/>
            <a:ext cx="8178800" cy="20097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4048125"/>
            <a:ext cx="8178800" cy="20097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31800" y="622935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22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29350"/>
            <a:ext cx="2895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22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731000" y="6229350"/>
            <a:ext cx="1905000" cy="457200"/>
          </a:xfrm>
        </p:spPr>
        <p:txBody>
          <a:bodyPr/>
          <a:lstStyle>
            <a:lvl1pPr>
              <a:defRPr>
                <a:solidFill>
                  <a:srgbClr val="000000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fld id="{4BA2DB5D-950A-4884-B14E-F30AB9B52F0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16608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C466DDE-BFB4-483E-922C-837D63ACE35C}" type="slidenum">
              <a:rPr lang="he-IL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D031946-330B-464F-BE6E-DF307BAABDF2}" type="slidenum">
              <a:rPr lang="he-IL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7ADA68F-9551-468E-803B-E48CF8526D27}" type="slidenum">
              <a:rPr lang="he-IL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9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81000"/>
            <a:ext cx="8229600" cy="685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8099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475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0"/>
            <a:r>
              <a:rPr lang="en-US" smtClean="0"/>
              <a:t>sasdasaasdasd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0998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429000" y="6592888"/>
            <a:ext cx="2133600" cy="22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cs typeface="+mn-cs"/>
              </a:defRPr>
            </a:lvl1pPr>
          </a:lstStyle>
          <a:p>
            <a:fld id="{4AF0AE74-C007-45A4-A947-24D44844A50E}" type="slidenum">
              <a:rPr lang="he-IL"/>
              <a:pPr/>
              <a:t>‹#›</a:t>
            </a:fld>
            <a:endParaRPr lang="en-US"/>
          </a:p>
        </p:txBody>
      </p:sp>
      <p:sp>
        <p:nvSpPr>
          <p:cNvPr id="809989" name="AutoShape 5"/>
          <p:cNvSpPr>
            <a:spLocks noChangeArrowheads="1"/>
          </p:cNvSpPr>
          <p:nvPr userDrawn="1"/>
        </p:nvSpPr>
        <p:spPr bwMode="auto">
          <a:xfrm>
            <a:off x="152400" y="228600"/>
            <a:ext cx="8839200" cy="6400800"/>
          </a:xfrm>
          <a:prstGeom prst="roundRect">
            <a:avLst>
              <a:gd name="adj" fmla="val 3444"/>
            </a:avLst>
          </a:prstGeom>
          <a:noFill/>
          <a:ln w="57150">
            <a:solidFill>
              <a:srgbClr val="FF3D0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</p:sldLayoutIdLst>
  <p:hf hdr="0" ftr="0" dt="0"/>
  <p:txStyles>
    <p:titleStyle>
      <a:lvl1pPr algn="l" rtl="1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1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cs typeface="Arial" pitchFamily="34" charset="0"/>
        </a:defRPr>
      </a:lvl2pPr>
      <a:lvl3pPr algn="l" rtl="1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cs typeface="Arial" pitchFamily="34" charset="0"/>
        </a:defRPr>
      </a:lvl3pPr>
      <a:lvl4pPr algn="l" rtl="1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cs typeface="Arial" pitchFamily="34" charset="0"/>
        </a:defRPr>
      </a:lvl4pPr>
      <a:lvl5pPr algn="l" rtl="1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cs typeface="Arial" pitchFamily="34" charset="0"/>
        </a:defRPr>
      </a:lvl5pPr>
      <a:lvl6pPr marL="457200" algn="l" rtl="1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cs typeface="Arial" pitchFamily="34" charset="0"/>
        </a:defRPr>
      </a:lvl6pPr>
      <a:lvl7pPr marL="914400" algn="l" rtl="1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cs typeface="Arial" pitchFamily="34" charset="0"/>
        </a:defRPr>
      </a:lvl7pPr>
      <a:lvl8pPr marL="1371600" algn="l" rtl="1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cs typeface="Arial" pitchFamily="34" charset="0"/>
        </a:defRPr>
      </a:lvl8pPr>
      <a:lvl9pPr marL="1828800" algn="l" rtl="1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cs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4099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CF22861-1778-4540-B7EC-876E30943408}" type="datetimeFigureOut">
              <a:rPr lang="zh-CN" altLang="en-US"/>
              <a:pPr>
                <a:defRPr/>
              </a:pPr>
              <a:t>2018/7/24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0AE74-C007-45A4-A947-24D44844A50E}" type="slidenum">
              <a:rPr lang="he-IL" smtClean="0"/>
              <a:pPr/>
              <a:t>‹#›</a:t>
            </a:fld>
            <a:endParaRPr lang="en-US"/>
          </a:p>
        </p:txBody>
      </p:sp>
      <p:sp>
        <p:nvSpPr>
          <p:cNvPr id="7" name="AutoShape 5"/>
          <p:cNvSpPr>
            <a:spLocks noChangeArrowheads="1"/>
          </p:cNvSpPr>
          <p:nvPr userDrawn="1"/>
        </p:nvSpPr>
        <p:spPr bwMode="auto">
          <a:xfrm>
            <a:off x="152400" y="228600"/>
            <a:ext cx="8839200" cy="6400800"/>
          </a:xfrm>
          <a:prstGeom prst="roundRect">
            <a:avLst>
              <a:gd name="adj" fmla="val 3444"/>
            </a:avLst>
          </a:prstGeom>
          <a:noFill/>
          <a:ln w="57150">
            <a:solidFill>
              <a:srgbClr val="FF3D0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9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81000"/>
            <a:ext cx="8229600" cy="685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0"/>
            <a:r>
              <a:rPr lang="en-US" altLang="zh-CN" smtClean="0"/>
              <a:t>sasdasaasdasd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80998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429000" y="6592888"/>
            <a:ext cx="2133600" cy="22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FA8170C1-40A7-462D-9E5D-FB04D125E3DB}" type="slidenum">
              <a:rPr lang="he-IL" altLang="zh-CN"/>
              <a:pPr>
                <a:defRPr/>
              </a:pPr>
              <a:t>‹#›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1029" name="AutoShape 5"/>
          <p:cNvSpPr>
            <a:spLocks noChangeArrowheads="1"/>
          </p:cNvSpPr>
          <p:nvPr/>
        </p:nvSpPr>
        <p:spPr bwMode="auto">
          <a:xfrm>
            <a:off x="152400" y="228600"/>
            <a:ext cx="8839200" cy="6400800"/>
          </a:xfrm>
          <a:prstGeom prst="roundRect">
            <a:avLst>
              <a:gd name="adj" fmla="val 3444"/>
            </a:avLst>
          </a:prstGeom>
          <a:noFill/>
          <a:ln w="57150">
            <a:solidFill>
              <a:srgbClr val="FF3D0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defRPr/>
            </a:pPr>
            <a:endParaRPr lang="en-US" altLang="zh-CN" sz="2200" smtClean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</p:sldLayoutIdLst>
  <p:hf hdr="0" ftr="0" dt="0"/>
  <p:txStyles>
    <p:titleStyle>
      <a:lvl1pPr algn="l" rtl="1" eaLnBrk="1" fontAlgn="base" hangingPunct="1">
        <a:spcBef>
          <a:spcPct val="0"/>
        </a:spcBef>
        <a:spcAft>
          <a:spcPct val="0"/>
        </a:spcAft>
        <a:defRPr sz="3600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1" eaLnBrk="1" fontAlgn="base" hangingPunct="1">
        <a:spcBef>
          <a:spcPct val="0"/>
        </a:spcBef>
        <a:spcAft>
          <a:spcPct val="0"/>
        </a:spcAft>
        <a:defRPr sz="3600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cs typeface="Arial" pitchFamily="34" charset="0"/>
        </a:defRPr>
      </a:lvl2pPr>
      <a:lvl3pPr algn="l" rtl="1" eaLnBrk="1" fontAlgn="base" hangingPunct="1">
        <a:spcBef>
          <a:spcPct val="0"/>
        </a:spcBef>
        <a:spcAft>
          <a:spcPct val="0"/>
        </a:spcAft>
        <a:defRPr sz="3600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cs typeface="Arial" pitchFamily="34" charset="0"/>
        </a:defRPr>
      </a:lvl3pPr>
      <a:lvl4pPr algn="l" rtl="1" eaLnBrk="1" fontAlgn="base" hangingPunct="1">
        <a:spcBef>
          <a:spcPct val="0"/>
        </a:spcBef>
        <a:spcAft>
          <a:spcPct val="0"/>
        </a:spcAft>
        <a:defRPr sz="3600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cs typeface="Arial" pitchFamily="34" charset="0"/>
        </a:defRPr>
      </a:lvl4pPr>
      <a:lvl5pPr algn="l" rtl="1" eaLnBrk="1" fontAlgn="base" hangingPunct="1">
        <a:spcBef>
          <a:spcPct val="0"/>
        </a:spcBef>
        <a:spcAft>
          <a:spcPct val="0"/>
        </a:spcAft>
        <a:defRPr sz="3600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cs typeface="Arial" pitchFamily="34" charset="0"/>
        </a:defRPr>
      </a:lvl5pPr>
      <a:lvl6pPr marL="457200" algn="l" rtl="1" eaLnBrk="1" fontAlgn="base" hangingPunct="1">
        <a:spcBef>
          <a:spcPct val="0"/>
        </a:spcBef>
        <a:spcAft>
          <a:spcPct val="0"/>
        </a:spcAft>
        <a:defRPr sz="3600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cs typeface="Arial" pitchFamily="34" charset="0"/>
        </a:defRPr>
      </a:lvl6pPr>
      <a:lvl7pPr marL="914400" algn="l" rtl="1" eaLnBrk="1" fontAlgn="base" hangingPunct="1">
        <a:spcBef>
          <a:spcPct val="0"/>
        </a:spcBef>
        <a:spcAft>
          <a:spcPct val="0"/>
        </a:spcAft>
        <a:defRPr sz="3600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cs typeface="Arial" pitchFamily="34" charset="0"/>
        </a:defRPr>
      </a:lvl7pPr>
      <a:lvl8pPr marL="1371600" algn="l" rtl="1" eaLnBrk="1" fontAlgn="base" hangingPunct="1">
        <a:spcBef>
          <a:spcPct val="0"/>
        </a:spcBef>
        <a:spcAft>
          <a:spcPct val="0"/>
        </a:spcAft>
        <a:defRPr sz="3600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cs typeface="Arial" pitchFamily="34" charset="0"/>
        </a:defRPr>
      </a:lvl8pPr>
      <a:lvl9pPr marL="1828800" algn="l" rtl="1" eaLnBrk="1" fontAlgn="base" hangingPunct="1">
        <a:spcBef>
          <a:spcPct val="0"/>
        </a:spcBef>
        <a:spcAft>
          <a:spcPct val="0"/>
        </a:spcAft>
        <a:defRPr sz="3600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9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81000"/>
            <a:ext cx="8229600" cy="685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0"/>
            <a:r>
              <a:rPr lang="en-US" altLang="zh-CN" smtClean="0"/>
              <a:t>sasdasaasdasd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80998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429000" y="6592888"/>
            <a:ext cx="2133600" cy="22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cs typeface="+mn-cs"/>
              </a:defRPr>
            </a:lvl1pPr>
          </a:lstStyle>
          <a:p>
            <a:pPr>
              <a:defRPr/>
            </a:pPr>
            <a:fld id="{2CAEC827-F6CF-4553-9A13-12AAF393E8C5}" type="slidenum">
              <a:rPr lang="ar-SA" altLang="zh-CN"/>
              <a:pPr>
                <a:defRPr/>
              </a:pPr>
              <a:t>‹#›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2053" name="AutoShape 5"/>
          <p:cNvSpPr>
            <a:spLocks noChangeArrowheads="1"/>
          </p:cNvSpPr>
          <p:nvPr/>
        </p:nvSpPr>
        <p:spPr bwMode="auto">
          <a:xfrm>
            <a:off x="152400" y="228600"/>
            <a:ext cx="8839200" cy="6400800"/>
          </a:xfrm>
          <a:prstGeom prst="roundRect">
            <a:avLst>
              <a:gd name="adj" fmla="val 3444"/>
            </a:avLst>
          </a:prstGeom>
          <a:noFill/>
          <a:ln w="57150">
            <a:solidFill>
              <a:srgbClr val="FF3D0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en-US" altLang="zh-CN" smtClean="0">
              <a:ea typeface="宋体" pitchFamily="2" charset="-122"/>
            </a:endParaRPr>
          </a:p>
        </p:txBody>
      </p:sp>
      <p:sp>
        <p:nvSpPr>
          <p:cNvPr id="2054" name="AutoShape 5"/>
          <p:cNvSpPr>
            <a:spLocks noChangeArrowheads="1"/>
          </p:cNvSpPr>
          <p:nvPr/>
        </p:nvSpPr>
        <p:spPr bwMode="auto">
          <a:xfrm>
            <a:off x="152400" y="228600"/>
            <a:ext cx="8839200" cy="6400800"/>
          </a:xfrm>
          <a:prstGeom prst="roundRect">
            <a:avLst>
              <a:gd name="adj" fmla="val 3444"/>
            </a:avLst>
          </a:prstGeom>
          <a:noFill/>
          <a:ln w="57150">
            <a:solidFill>
              <a:srgbClr val="FF3D0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defRPr/>
            </a:pPr>
            <a:endParaRPr lang="en-US" altLang="zh-CN" sz="2200" smtClean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</p:sldLayoutIdLst>
  <p:txStyles>
    <p:titleStyle>
      <a:lvl1pPr algn="l" rtl="1" eaLnBrk="1" fontAlgn="base" hangingPunct="1">
        <a:spcBef>
          <a:spcPct val="0"/>
        </a:spcBef>
        <a:spcAft>
          <a:spcPct val="0"/>
        </a:spcAft>
        <a:defRPr sz="3600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1" eaLnBrk="1" fontAlgn="base" hangingPunct="1">
        <a:spcBef>
          <a:spcPct val="0"/>
        </a:spcBef>
        <a:spcAft>
          <a:spcPct val="0"/>
        </a:spcAft>
        <a:defRPr sz="3600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cs typeface="Arial" pitchFamily="34" charset="0"/>
        </a:defRPr>
      </a:lvl2pPr>
      <a:lvl3pPr algn="l" rtl="1" eaLnBrk="1" fontAlgn="base" hangingPunct="1">
        <a:spcBef>
          <a:spcPct val="0"/>
        </a:spcBef>
        <a:spcAft>
          <a:spcPct val="0"/>
        </a:spcAft>
        <a:defRPr sz="3600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cs typeface="Arial" pitchFamily="34" charset="0"/>
        </a:defRPr>
      </a:lvl3pPr>
      <a:lvl4pPr algn="l" rtl="1" eaLnBrk="1" fontAlgn="base" hangingPunct="1">
        <a:spcBef>
          <a:spcPct val="0"/>
        </a:spcBef>
        <a:spcAft>
          <a:spcPct val="0"/>
        </a:spcAft>
        <a:defRPr sz="3600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cs typeface="Arial" pitchFamily="34" charset="0"/>
        </a:defRPr>
      </a:lvl4pPr>
      <a:lvl5pPr algn="l" rtl="1" eaLnBrk="1" fontAlgn="base" hangingPunct="1">
        <a:spcBef>
          <a:spcPct val="0"/>
        </a:spcBef>
        <a:spcAft>
          <a:spcPct val="0"/>
        </a:spcAft>
        <a:defRPr sz="3600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cs typeface="Arial" pitchFamily="34" charset="0"/>
        </a:defRPr>
      </a:lvl5pPr>
      <a:lvl6pPr marL="457200" algn="l" rtl="1" eaLnBrk="1" fontAlgn="base" hangingPunct="1">
        <a:spcBef>
          <a:spcPct val="0"/>
        </a:spcBef>
        <a:spcAft>
          <a:spcPct val="0"/>
        </a:spcAft>
        <a:defRPr sz="3600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cs typeface="Arial" pitchFamily="34" charset="0"/>
        </a:defRPr>
      </a:lvl6pPr>
      <a:lvl7pPr marL="914400" algn="l" rtl="1" eaLnBrk="1" fontAlgn="base" hangingPunct="1">
        <a:spcBef>
          <a:spcPct val="0"/>
        </a:spcBef>
        <a:spcAft>
          <a:spcPct val="0"/>
        </a:spcAft>
        <a:defRPr sz="3600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cs typeface="Arial" pitchFamily="34" charset="0"/>
        </a:defRPr>
      </a:lvl7pPr>
      <a:lvl8pPr marL="1371600" algn="l" rtl="1" eaLnBrk="1" fontAlgn="base" hangingPunct="1">
        <a:spcBef>
          <a:spcPct val="0"/>
        </a:spcBef>
        <a:spcAft>
          <a:spcPct val="0"/>
        </a:spcAft>
        <a:defRPr sz="3600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cs typeface="Arial" pitchFamily="34" charset="0"/>
        </a:defRPr>
      </a:lvl8pPr>
      <a:lvl9pPr marL="1828800" algn="l" rtl="1" eaLnBrk="1" fontAlgn="base" hangingPunct="1">
        <a:spcBef>
          <a:spcPct val="0"/>
        </a:spcBef>
        <a:spcAft>
          <a:spcPct val="0"/>
        </a:spcAft>
        <a:defRPr sz="3600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9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81000"/>
            <a:ext cx="8229600" cy="685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0"/>
            <a:r>
              <a:rPr lang="en-US" altLang="zh-CN" smtClean="0"/>
              <a:t>sasdasaasdasd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80998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429000" y="6592888"/>
            <a:ext cx="2133600" cy="22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cs typeface="+mn-cs"/>
              </a:defRPr>
            </a:lvl1pPr>
          </a:lstStyle>
          <a:p>
            <a:pPr>
              <a:defRPr/>
            </a:pPr>
            <a:fld id="{C0E37BBA-187A-46D0-8B93-58E55E4056BF}" type="slidenum">
              <a:rPr lang="ar-SA" altLang="zh-CN"/>
              <a:pPr>
                <a:defRPr/>
              </a:pPr>
              <a:t>‹#›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152400" y="228600"/>
            <a:ext cx="8839200" cy="6400800"/>
          </a:xfrm>
          <a:prstGeom prst="roundRect">
            <a:avLst>
              <a:gd name="adj" fmla="val 3444"/>
            </a:avLst>
          </a:prstGeom>
          <a:noFill/>
          <a:ln w="57150">
            <a:solidFill>
              <a:srgbClr val="FF3D0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en-US" altLang="zh-CN" smtClean="0"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</p:sldLayoutIdLst>
  <p:txStyles>
    <p:titleStyle>
      <a:lvl1pPr algn="l" rtl="1" eaLnBrk="1" fontAlgn="base" hangingPunct="1">
        <a:spcBef>
          <a:spcPct val="0"/>
        </a:spcBef>
        <a:spcAft>
          <a:spcPct val="0"/>
        </a:spcAft>
        <a:defRPr sz="3600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1" eaLnBrk="1" fontAlgn="base" hangingPunct="1">
        <a:spcBef>
          <a:spcPct val="0"/>
        </a:spcBef>
        <a:spcAft>
          <a:spcPct val="0"/>
        </a:spcAft>
        <a:defRPr sz="3600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cs typeface="Arial" pitchFamily="34" charset="0"/>
        </a:defRPr>
      </a:lvl2pPr>
      <a:lvl3pPr algn="l" rtl="1" eaLnBrk="1" fontAlgn="base" hangingPunct="1">
        <a:spcBef>
          <a:spcPct val="0"/>
        </a:spcBef>
        <a:spcAft>
          <a:spcPct val="0"/>
        </a:spcAft>
        <a:defRPr sz="3600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cs typeface="Arial" pitchFamily="34" charset="0"/>
        </a:defRPr>
      </a:lvl3pPr>
      <a:lvl4pPr algn="l" rtl="1" eaLnBrk="1" fontAlgn="base" hangingPunct="1">
        <a:spcBef>
          <a:spcPct val="0"/>
        </a:spcBef>
        <a:spcAft>
          <a:spcPct val="0"/>
        </a:spcAft>
        <a:defRPr sz="3600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cs typeface="Arial" pitchFamily="34" charset="0"/>
        </a:defRPr>
      </a:lvl4pPr>
      <a:lvl5pPr algn="l" rtl="1" eaLnBrk="1" fontAlgn="base" hangingPunct="1">
        <a:spcBef>
          <a:spcPct val="0"/>
        </a:spcBef>
        <a:spcAft>
          <a:spcPct val="0"/>
        </a:spcAft>
        <a:defRPr sz="3600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cs typeface="Arial" pitchFamily="34" charset="0"/>
        </a:defRPr>
      </a:lvl5pPr>
      <a:lvl6pPr marL="457200" algn="l" rtl="1" eaLnBrk="1" fontAlgn="base" hangingPunct="1">
        <a:spcBef>
          <a:spcPct val="0"/>
        </a:spcBef>
        <a:spcAft>
          <a:spcPct val="0"/>
        </a:spcAft>
        <a:defRPr sz="3600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cs typeface="Arial" pitchFamily="34" charset="0"/>
        </a:defRPr>
      </a:lvl6pPr>
      <a:lvl7pPr marL="914400" algn="l" rtl="1" eaLnBrk="1" fontAlgn="base" hangingPunct="1">
        <a:spcBef>
          <a:spcPct val="0"/>
        </a:spcBef>
        <a:spcAft>
          <a:spcPct val="0"/>
        </a:spcAft>
        <a:defRPr sz="3600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cs typeface="Arial" pitchFamily="34" charset="0"/>
        </a:defRPr>
      </a:lvl7pPr>
      <a:lvl8pPr marL="1371600" algn="l" rtl="1" eaLnBrk="1" fontAlgn="base" hangingPunct="1">
        <a:spcBef>
          <a:spcPct val="0"/>
        </a:spcBef>
        <a:spcAft>
          <a:spcPct val="0"/>
        </a:spcAft>
        <a:defRPr sz="3600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cs typeface="Arial" pitchFamily="34" charset="0"/>
        </a:defRPr>
      </a:lvl8pPr>
      <a:lvl9pPr marL="1828800" algn="l" rtl="1" eaLnBrk="1" fontAlgn="base" hangingPunct="1">
        <a:spcBef>
          <a:spcPct val="0"/>
        </a:spcBef>
        <a:spcAft>
          <a:spcPct val="0"/>
        </a:spcAft>
        <a:defRPr sz="3600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1.jpeg"/><Relationship Id="rId4" Type="http://schemas.openxmlformats.org/officeDocument/2006/relationships/image" Target="../media/image110.jpe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jpeg"/><Relationship Id="rId13" Type="http://schemas.openxmlformats.org/officeDocument/2006/relationships/image" Target="../media/image123.jpeg"/><Relationship Id="rId3" Type="http://schemas.openxmlformats.org/officeDocument/2006/relationships/image" Target="../media/image113.jpeg"/><Relationship Id="rId7" Type="http://schemas.openxmlformats.org/officeDocument/2006/relationships/image" Target="../media/image117.jpeg"/><Relationship Id="rId12" Type="http://schemas.openxmlformats.org/officeDocument/2006/relationships/image" Target="../media/image12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6.jpeg"/><Relationship Id="rId11" Type="http://schemas.openxmlformats.org/officeDocument/2006/relationships/image" Target="../media/image121.jpeg"/><Relationship Id="rId5" Type="http://schemas.openxmlformats.org/officeDocument/2006/relationships/image" Target="../media/image115.jpeg"/><Relationship Id="rId15" Type="http://schemas.openxmlformats.org/officeDocument/2006/relationships/image" Target="../media/image125.jpeg"/><Relationship Id="rId10" Type="http://schemas.openxmlformats.org/officeDocument/2006/relationships/image" Target="../media/image120.jpeg"/><Relationship Id="rId4" Type="http://schemas.openxmlformats.org/officeDocument/2006/relationships/image" Target="../media/image114.jpeg"/><Relationship Id="rId9" Type="http://schemas.openxmlformats.org/officeDocument/2006/relationships/image" Target="../media/image119.jpeg"/><Relationship Id="rId14" Type="http://schemas.openxmlformats.org/officeDocument/2006/relationships/image" Target="../media/image124.jpe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2.jpeg"/><Relationship Id="rId7" Type="http://schemas.openxmlformats.org/officeDocument/2006/relationships/hyperlink" Target="http://cseweb.ucsd.edu/classes/fa04/cse166/book_big.jp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.jpeg"/><Relationship Id="rId5" Type="http://schemas.openxmlformats.org/officeDocument/2006/relationships/hyperlink" Target="http://images.google.co.il/imgres?imgurl=http://vig-fp.prenhall.com/bigcovers/0133361659.jpg&amp;imgrefurl=http://www.pearsonhighered.com/educator/product/Fundamentals-of-Digital-Image-Processing/9780133361650.page&amp;usg=__l2EoNhXUpxAntUp8ajlVc20qK5g=&amp;h=648&amp;w=464&amp;sz=76&amp;hl=en&amp;start=1&amp;sig2=QmTocY_ZeeBnLwAUC2Ujdw&amp;um=1&amp;itbs=1&amp;tbnid=kBTJEhhwDDZMQM:&amp;tbnh=137&amp;tbnw=98&amp;prev=/images?q=Fundamentals+of+Digital+Image+Processing++Jain&amp;um=1&amp;hl=en&amp;sa=N&amp;rlz=1T4GGHP_enIL366&amp;tbs=isch:1&amp;ei=SD-FS9eVMcye4QbRmZjPAQ" TargetMode="Externa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2.png"/><Relationship Id="rId5" Type="http://schemas.openxmlformats.org/officeDocument/2006/relationships/image" Target="../media/image24.jpe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jpe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16.xml"/><Relationship Id="rId1" Type="http://schemas.openxmlformats.org/officeDocument/2006/relationships/video" Target="file:///C:\Users\Toky\Courses\IP\Lectures\01_Intro\Demos\FMRI.mpeg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5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7.png"/><Relationship Id="rId5" Type="http://schemas.openxmlformats.org/officeDocument/2006/relationships/oleObject" Target="../embeddings/oleObject5.bin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file:///C:\Users\Toky\Courses\IP\Lectures\01_Intro\Demos\hopping.mpeg" TargetMode="External"/><Relationship Id="rId1" Type="http://schemas.openxmlformats.org/officeDocument/2006/relationships/video" Target="file:///C:\Users\Toky\Courses\IP\Lectures\01_Intro\Demos\umbrella.mpeg" TargetMode="Externa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://electronics.howstuffworks.com/digital-camera.htm" TargetMode="External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5.png"/><Relationship Id="rId5" Type="http://schemas.openxmlformats.org/officeDocument/2006/relationships/oleObject" Target="../embeddings/oleObject7.bin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16.xml"/><Relationship Id="rId1" Type="http://schemas.openxmlformats.org/officeDocument/2006/relationships/video" Target="file:///C:\Users\Toky\Courses\IP\Lectures\01_Intro\Demos\morphFaces.mpg" TargetMode="External"/><Relationship Id="rId4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7.png"/><Relationship Id="rId5" Type="http://schemas.openxmlformats.org/officeDocument/2006/relationships/oleObject" Target="../embeddings/oleObject9.bin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2.png"/><Relationship Id="rId5" Type="http://schemas.openxmlformats.org/officeDocument/2006/relationships/oleObject" Target="../embeddings/oleObject11.bin"/><Relationship Id="rId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75.wm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9.wmf"/><Relationship Id="rId5" Type="http://schemas.openxmlformats.org/officeDocument/2006/relationships/image" Target="../media/image78.wmf"/><Relationship Id="rId4" Type="http://schemas.openxmlformats.org/officeDocument/2006/relationships/image" Target="../media/image77.w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89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wmf"/><Relationship Id="rId13" Type="http://schemas.openxmlformats.org/officeDocument/2006/relationships/image" Target="../media/image88.wmf"/><Relationship Id="rId3" Type="http://schemas.openxmlformats.org/officeDocument/2006/relationships/slideLayout" Target="../slideLayouts/slideLayout16.xml"/><Relationship Id="rId7" Type="http://schemas.openxmlformats.org/officeDocument/2006/relationships/oleObject" Target="../embeddings/oleObject14.bin"/><Relationship Id="rId12" Type="http://schemas.openxmlformats.org/officeDocument/2006/relationships/oleObject" Target="../embeddings/oleObject16.bin"/><Relationship Id="rId2" Type="http://schemas.openxmlformats.org/officeDocument/2006/relationships/tags" Target="../tags/tag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0.wmf"/><Relationship Id="rId11" Type="http://schemas.openxmlformats.org/officeDocument/2006/relationships/image" Target="../media/image89.png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92.wmf"/><Relationship Id="rId4" Type="http://schemas.openxmlformats.org/officeDocument/2006/relationships/notesSlide" Target="../notesSlides/notesSlide4.xml"/><Relationship Id="rId9" Type="http://schemas.openxmlformats.org/officeDocument/2006/relationships/oleObject" Target="../embeddings/oleObject15.bin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wmf"/><Relationship Id="rId13" Type="http://schemas.openxmlformats.org/officeDocument/2006/relationships/image" Target="../media/image90.wmf"/><Relationship Id="rId3" Type="http://schemas.openxmlformats.org/officeDocument/2006/relationships/slideLayout" Target="../slideLayouts/slideLayout16.xml"/><Relationship Id="rId7" Type="http://schemas.openxmlformats.org/officeDocument/2006/relationships/oleObject" Target="../embeddings/oleObject18.bin"/><Relationship Id="rId12" Type="http://schemas.openxmlformats.org/officeDocument/2006/relationships/oleObject" Target="../embeddings/oleObject20.bin"/><Relationship Id="rId2" Type="http://schemas.openxmlformats.org/officeDocument/2006/relationships/tags" Target="../tags/tag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91.wmf"/><Relationship Id="rId11" Type="http://schemas.openxmlformats.org/officeDocument/2006/relationships/image" Target="../media/image88.wmf"/><Relationship Id="rId5" Type="http://schemas.openxmlformats.org/officeDocument/2006/relationships/oleObject" Target="../embeddings/oleObject17.bin"/><Relationship Id="rId10" Type="http://schemas.openxmlformats.org/officeDocument/2006/relationships/oleObject" Target="../embeddings/oleObject19.bin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89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wmf"/><Relationship Id="rId13" Type="http://schemas.openxmlformats.org/officeDocument/2006/relationships/image" Target="../media/image90.wmf"/><Relationship Id="rId3" Type="http://schemas.openxmlformats.org/officeDocument/2006/relationships/slideLayout" Target="../slideLayouts/slideLayout16.xml"/><Relationship Id="rId7" Type="http://schemas.openxmlformats.org/officeDocument/2006/relationships/oleObject" Target="../embeddings/oleObject22.bin"/><Relationship Id="rId12" Type="http://schemas.openxmlformats.org/officeDocument/2006/relationships/oleObject" Target="../embeddings/oleObject24.bin"/><Relationship Id="rId2" Type="http://schemas.openxmlformats.org/officeDocument/2006/relationships/tags" Target="../tags/tag4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91.wmf"/><Relationship Id="rId11" Type="http://schemas.openxmlformats.org/officeDocument/2006/relationships/image" Target="../media/image88.wmf"/><Relationship Id="rId5" Type="http://schemas.openxmlformats.org/officeDocument/2006/relationships/oleObject" Target="../embeddings/oleObject21.bin"/><Relationship Id="rId10" Type="http://schemas.openxmlformats.org/officeDocument/2006/relationships/oleObject" Target="../embeddings/oleObject23.bin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8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wmf"/><Relationship Id="rId13" Type="http://schemas.openxmlformats.org/officeDocument/2006/relationships/image" Target="../media/image90.wmf"/><Relationship Id="rId3" Type="http://schemas.openxmlformats.org/officeDocument/2006/relationships/slideLayout" Target="../slideLayouts/slideLayout16.xml"/><Relationship Id="rId7" Type="http://schemas.openxmlformats.org/officeDocument/2006/relationships/oleObject" Target="../embeddings/oleObject26.bin"/><Relationship Id="rId12" Type="http://schemas.openxmlformats.org/officeDocument/2006/relationships/oleObject" Target="../embeddings/oleObject28.bin"/><Relationship Id="rId2" Type="http://schemas.openxmlformats.org/officeDocument/2006/relationships/tags" Target="../tags/tag5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91.wmf"/><Relationship Id="rId11" Type="http://schemas.openxmlformats.org/officeDocument/2006/relationships/image" Target="../media/image88.wmf"/><Relationship Id="rId5" Type="http://schemas.openxmlformats.org/officeDocument/2006/relationships/oleObject" Target="../embeddings/oleObject25.bin"/><Relationship Id="rId10" Type="http://schemas.openxmlformats.org/officeDocument/2006/relationships/oleObject" Target="../embeddings/oleObject27.bin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89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wmf"/><Relationship Id="rId13" Type="http://schemas.openxmlformats.org/officeDocument/2006/relationships/image" Target="../media/image90.wmf"/><Relationship Id="rId3" Type="http://schemas.openxmlformats.org/officeDocument/2006/relationships/slideLayout" Target="../slideLayouts/slideLayout27.xml"/><Relationship Id="rId7" Type="http://schemas.openxmlformats.org/officeDocument/2006/relationships/oleObject" Target="../embeddings/oleObject30.bin"/><Relationship Id="rId12" Type="http://schemas.openxmlformats.org/officeDocument/2006/relationships/oleObject" Target="../embeddings/oleObject32.bin"/><Relationship Id="rId2" Type="http://schemas.openxmlformats.org/officeDocument/2006/relationships/tags" Target="../tags/tag6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91.wmf"/><Relationship Id="rId11" Type="http://schemas.openxmlformats.org/officeDocument/2006/relationships/image" Target="../media/image88.wmf"/><Relationship Id="rId5" Type="http://schemas.openxmlformats.org/officeDocument/2006/relationships/oleObject" Target="../embeddings/oleObject29.bin"/><Relationship Id="rId10" Type="http://schemas.openxmlformats.org/officeDocument/2006/relationships/oleObject" Target="../embeddings/oleObject31.bin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89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wmf"/><Relationship Id="rId13" Type="http://schemas.openxmlformats.org/officeDocument/2006/relationships/image" Target="../media/image90.wmf"/><Relationship Id="rId3" Type="http://schemas.openxmlformats.org/officeDocument/2006/relationships/slideLayout" Target="../slideLayouts/slideLayout27.xml"/><Relationship Id="rId7" Type="http://schemas.openxmlformats.org/officeDocument/2006/relationships/oleObject" Target="../embeddings/oleObject34.bin"/><Relationship Id="rId12" Type="http://schemas.openxmlformats.org/officeDocument/2006/relationships/oleObject" Target="../embeddings/oleObject36.bin"/><Relationship Id="rId2" Type="http://schemas.openxmlformats.org/officeDocument/2006/relationships/tags" Target="../tags/tag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91.wmf"/><Relationship Id="rId11" Type="http://schemas.openxmlformats.org/officeDocument/2006/relationships/image" Target="../media/image88.wmf"/><Relationship Id="rId5" Type="http://schemas.openxmlformats.org/officeDocument/2006/relationships/oleObject" Target="../embeddings/oleObject33.bin"/><Relationship Id="rId10" Type="http://schemas.openxmlformats.org/officeDocument/2006/relationships/oleObject" Target="../embeddings/oleObject35.bin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89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wmf"/><Relationship Id="rId13" Type="http://schemas.openxmlformats.org/officeDocument/2006/relationships/image" Target="../media/image90.wmf"/><Relationship Id="rId3" Type="http://schemas.openxmlformats.org/officeDocument/2006/relationships/slideLayout" Target="../slideLayouts/slideLayout27.xml"/><Relationship Id="rId7" Type="http://schemas.openxmlformats.org/officeDocument/2006/relationships/oleObject" Target="../embeddings/oleObject38.bin"/><Relationship Id="rId12" Type="http://schemas.openxmlformats.org/officeDocument/2006/relationships/oleObject" Target="../embeddings/oleObject40.bin"/><Relationship Id="rId2" Type="http://schemas.openxmlformats.org/officeDocument/2006/relationships/tags" Target="../tags/tag8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91.wmf"/><Relationship Id="rId11" Type="http://schemas.openxmlformats.org/officeDocument/2006/relationships/image" Target="../media/image88.wmf"/><Relationship Id="rId5" Type="http://schemas.openxmlformats.org/officeDocument/2006/relationships/oleObject" Target="../embeddings/oleObject37.bin"/><Relationship Id="rId10" Type="http://schemas.openxmlformats.org/officeDocument/2006/relationships/oleObject" Target="../embeddings/oleObject39.bin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8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6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wmf"/><Relationship Id="rId13" Type="http://schemas.openxmlformats.org/officeDocument/2006/relationships/image" Target="../media/image90.wmf"/><Relationship Id="rId3" Type="http://schemas.openxmlformats.org/officeDocument/2006/relationships/slideLayout" Target="../slideLayouts/slideLayout27.xml"/><Relationship Id="rId7" Type="http://schemas.openxmlformats.org/officeDocument/2006/relationships/oleObject" Target="../embeddings/oleObject42.bin"/><Relationship Id="rId12" Type="http://schemas.openxmlformats.org/officeDocument/2006/relationships/oleObject" Target="../embeddings/oleObject44.bin"/><Relationship Id="rId2" Type="http://schemas.openxmlformats.org/officeDocument/2006/relationships/tags" Target="../tags/tag9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91.wmf"/><Relationship Id="rId11" Type="http://schemas.openxmlformats.org/officeDocument/2006/relationships/image" Target="../media/image88.wmf"/><Relationship Id="rId5" Type="http://schemas.openxmlformats.org/officeDocument/2006/relationships/oleObject" Target="../embeddings/oleObject41.bin"/><Relationship Id="rId10" Type="http://schemas.openxmlformats.org/officeDocument/2006/relationships/oleObject" Target="../embeddings/oleObject43.bin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8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8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1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90.wmf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47.bin"/><Relationship Id="rId5" Type="http://schemas.openxmlformats.org/officeDocument/2006/relationships/image" Target="../media/image102.wmf"/><Relationship Id="rId4" Type="http://schemas.openxmlformats.org/officeDocument/2006/relationships/oleObject" Target="../embeddings/oleObject46.bin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1017" name="Picture 9" descr="C:\Documents and Settings\user\Desktop\Capture-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56697" y="3215147"/>
            <a:ext cx="3131677" cy="3131677"/>
          </a:xfrm>
          <a:prstGeom prst="rect">
            <a:avLst/>
          </a:prstGeom>
          <a:noFill/>
        </p:spPr>
      </p:pic>
      <p:sp>
        <p:nvSpPr>
          <p:cNvPr id="8110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3083" y="1893885"/>
            <a:ext cx="8037870" cy="13212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200" dirty="0" err="1" smtClean="0"/>
              <a:t>Mingkui</a:t>
            </a:r>
            <a:r>
              <a:rPr lang="en-US" sz="3200" dirty="0" smtClean="0"/>
              <a:t> Tan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sz="2400" b="1" dirty="0" smtClean="0">
                <a:solidFill>
                  <a:schemeClr val="accent2"/>
                </a:solidFill>
              </a:rPr>
              <a:t>mingkuitan@scut.edu.cn</a:t>
            </a:r>
            <a:endParaRPr lang="en-US" sz="2400" b="1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sz="24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6A042-8C97-49A9-AAEF-FD54E778C3F6}" type="slidenum">
              <a:rPr lang="he-IL"/>
              <a:pPr/>
              <a:t>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308" y="846161"/>
            <a:ext cx="868577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Basics of Image Processing</a:t>
            </a:r>
          </a:p>
        </p:txBody>
      </p:sp>
      <p:sp>
        <p:nvSpPr>
          <p:cNvPr id="2" name="矩形 1"/>
          <p:cNvSpPr/>
          <p:nvPr/>
        </p:nvSpPr>
        <p:spPr>
          <a:xfrm>
            <a:off x="481775" y="4284633"/>
            <a:ext cx="31485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altLang="zh-CN" sz="2000" dirty="0" smtClean="0"/>
              <a:t>Slides are mainly adapted from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Prof. </a:t>
            </a:r>
            <a:r>
              <a:rPr lang="en-US" altLang="zh-CN" sz="2000" b="1" dirty="0" err="1" smtClean="0">
                <a:solidFill>
                  <a:srgbClr val="FF0000"/>
                </a:solidFill>
              </a:rPr>
              <a:t>Yacov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 Hel-Or </a:t>
            </a:r>
            <a:r>
              <a:rPr lang="en-US" altLang="zh-CN" sz="2000" dirty="0" smtClean="0"/>
              <a:t>and </a:t>
            </a:r>
            <a:r>
              <a:rPr lang="en-US" altLang="zh-CN" sz="2000" b="1" dirty="0">
                <a:solidFill>
                  <a:srgbClr val="FF0000"/>
                </a:solidFill>
              </a:rPr>
              <a:t>Prof.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 Derek </a:t>
            </a:r>
            <a:r>
              <a:rPr lang="en-US" altLang="zh-CN" sz="2000" b="1" dirty="0" err="1" smtClean="0">
                <a:solidFill>
                  <a:srgbClr val="FF0000"/>
                </a:solidFill>
              </a:rPr>
              <a:t>Hoiem</a:t>
            </a:r>
            <a:r>
              <a:rPr lang="en-US" altLang="zh-CN" sz="2000" dirty="0" smtClean="0"/>
              <a:t>. </a:t>
            </a:r>
          </a:p>
          <a:p>
            <a:pPr algn="l">
              <a:lnSpc>
                <a:spcPct val="90000"/>
              </a:lnSpc>
            </a:pPr>
            <a:r>
              <a:rPr lang="en-US" altLang="zh-CN" sz="2000" dirty="0" smtClean="0"/>
              <a:t>Thank </a:t>
            </a:r>
            <a:r>
              <a:rPr lang="en-US" altLang="zh-CN" sz="2000" b="1" dirty="0" err="1">
                <a:solidFill>
                  <a:srgbClr val="FF0000"/>
                </a:solidFill>
              </a:rPr>
              <a:t>Yacov</a:t>
            </a:r>
            <a:r>
              <a:rPr lang="en-US" altLang="zh-CN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Hel-Or </a:t>
            </a:r>
            <a:r>
              <a:rPr lang="en-US" altLang="zh-CN" sz="2000" dirty="0" smtClean="0"/>
              <a:t>and </a:t>
            </a:r>
            <a:r>
              <a:rPr lang="en-US" altLang="zh-CN" sz="2000" b="1" dirty="0">
                <a:solidFill>
                  <a:srgbClr val="FF0000"/>
                </a:solidFill>
              </a:rPr>
              <a:t>Derek </a:t>
            </a:r>
            <a:r>
              <a:rPr lang="en-US" altLang="zh-CN" sz="2000" b="1" dirty="0" err="1" smtClean="0">
                <a:solidFill>
                  <a:srgbClr val="FF0000"/>
                </a:solidFill>
              </a:rPr>
              <a:t>Hoiem</a:t>
            </a:r>
            <a:r>
              <a:rPr lang="en-US" altLang="zh-CN" sz="2000" dirty="0" smtClean="0">
                <a:solidFill>
                  <a:srgbClr val="FF0000"/>
                </a:solidFill>
              </a:rPr>
              <a:t>!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class: Light and Shading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153400" cy="5562600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determines a pixel’s intensity?</a:t>
            </a:r>
          </a:p>
          <a:p>
            <a:r>
              <a:rPr lang="en-US" dirty="0" smtClean="0"/>
              <a:t>What can we infer about the scene from pixel intensities?</a:t>
            </a:r>
            <a:endParaRPr lang="en-US" dirty="0"/>
          </a:p>
        </p:txBody>
      </p:sp>
      <p:pic>
        <p:nvPicPr>
          <p:cNvPr id="4" name="Picture 2" descr="C:\Documents and Settings\Derek Hoiem\My Documents\Classes\Spring09 - Visual Scene Understanding\material\figs\neighborhood6_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540" y="1281728"/>
            <a:ext cx="4085082" cy="2792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963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Separability example</a:t>
            </a:r>
          </a:p>
        </p:txBody>
      </p:sp>
      <p:pic>
        <p:nvPicPr>
          <p:cNvPr id="50179" name="Picture 6" descr="sep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5200" y="931863"/>
            <a:ext cx="4824413" cy="173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3530600" y="3876675"/>
            <a:ext cx="4241800" cy="2590800"/>
            <a:chOff x="1216" y="2442"/>
            <a:chExt cx="2672" cy="1632"/>
          </a:xfrm>
        </p:grpSpPr>
        <p:pic>
          <p:nvPicPr>
            <p:cNvPr id="50189" name="Picture 8" descr="sep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16" y="2442"/>
              <a:ext cx="2672" cy="1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0190" name="Text Box 5"/>
            <p:cNvSpPr txBox="1">
              <a:spLocks noChangeArrowheads="1"/>
            </p:cNvSpPr>
            <p:nvPr/>
          </p:nvSpPr>
          <p:spPr bwMode="auto">
            <a:xfrm>
              <a:off x="2016" y="2688"/>
              <a:ext cx="203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/>
                <a:t>*</a:t>
              </a:r>
            </a:p>
          </p:txBody>
        </p:sp>
        <p:sp>
          <p:nvSpPr>
            <p:cNvPr id="50191" name="Text Box 9"/>
            <p:cNvSpPr txBox="1">
              <a:spLocks noChangeArrowheads="1"/>
            </p:cNvSpPr>
            <p:nvPr/>
          </p:nvSpPr>
          <p:spPr bwMode="auto">
            <a:xfrm>
              <a:off x="2016" y="3504"/>
              <a:ext cx="203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/>
                <a:t>*</a:t>
              </a:r>
            </a:p>
          </p:txBody>
        </p:sp>
        <p:sp>
          <p:nvSpPr>
            <p:cNvPr id="50192" name="Text Box 10"/>
            <p:cNvSpPr txBox="1">
              <a:spLocks noChangeArrowheads="1"/>
            </p:cNvSpPr>
            <p:nvPr/>
          </p:nvSpPr>
          <p:spPr bwMode="auto">
            <a:xfrm>
              <a:off x="2892" y="2688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/>
                <a:t>=</a:t>
              </a:r>
            </a:p>
          </p:txBody>
        </p:sp>
        <p:sp>
          <p:nvSpPr>
            <p:cNvPr id="50193" name="Text Box 11"/>
            <p:cNvSpPr txBox="1">
              <a:spLocks noChangeArrowheads="1"/>
            </p:cNvSpPr>
            <p:nvPr/>
          </p:nvSpPr>
          <p:spPr bwMode="auto">
            <a:xfrm>
              <a:off x="2892" y="3456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/>
                <a:t>=</a:t>
              </a:r>
            </a:p>
          </p:txBody>
        </p:sp>
      </p:grpSp>
      <p:sp>
        <p:nvSpPr>
          <p:cNvPr id="1037325" name="Rectangle 13"/>
          <p:cNvSpPr>
            <a:spLocks noChangeArrowheads="1"/>
          </p:cNvSpPr>
          <p:nvPr/>
        </p:nvSpPr>
        <p:spPr bwMode="auto">
          <a:xfrm>
            <a:off x="6324600" y="990600"/>
            <a:ext cx="2057400" cy="1676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037319" name="Picture 7" descr="sep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05200" y="2438400"/>
            <a:ext cx="3705225" cy="139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83" name="Text Box 14"/>
          <p:cNvSpPr txBox="1">
            <a:spLocks noChangeArrowheads="1"/>
          </p:cNvSpPr>
          <p:nvPr/>
        </p:nvSpPr>
        <p:spPr bwMode="auto">
          <a:xfrm>
            <a:off x="1123950" y="1408113"/>
            <a:ext cx="23050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dirty="0"/>
              <a:t>2D </a:t>
            </a:r>
            <a:r>
              <a:rPr lang="en-US" dirty="0" smtClean="0"/>
              <a:t>filtering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(center location only)</a:t>
            </a:r>
          </a:p>
        </p:txBody>
      </p:sp>
      <p:sp>
        <p:nvSpPr>
          <p:cNvPr id="53256" name="Text Box 16"/>
          <p:cNvSpPr txBox="1">
            <a:spLocks noChangeArrowheads="1"/>
          </p:cNvSpPr>
          <p:nvPr/>
        </p:nvSpPr>
        <p:spPr bwMode="auto">
          <a:xfrm>
            <a:off x="7239000" y="6553200"/>
            <a:ext cx="18002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Source: K. Grauman</a:t>
            </a:r>
          </a:p>
        </p:txBody>
      </p:sp>
      <p:sp>
        <p:nvSpPr>
          <p:cNvPr id="1037329" name="Text Box 17"/>
          <p:cNvSpPr txBox="1">
            <a:spLocks noChangeArrowheads="1"/>
          </p:cNvSpPr>
          <p:nvPr/>
        </p:nvSpPr>
        <p:spPr bwMode="auto">
          <a:xfrm>
            <a:off x="1187450" y="2667000"/>
            <a:ext cx="21780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The filter factors</a:t>
            </a:r>
            <a:br>
              <a:rPr lang="en-US"/>
            </a:br>
            <a:r>
              <a:rPr lang="en-US"/>
              <a:t>into a product of 1D</a:t>
            </a:r>
            <a:br>
              <a:rPr lang="en-US"/>
            </a:br>
            <a:r>
              <a:rPr lang="en-US"/>
              <a:t>filters:</a:t>
            </a:r>
          </a:p>
        </p:txBody>
      </p:sp>
      <p:sp>
        <p:nvSpPr>
          <p:cNvPr id="1037330" name="Text Box 18"/>
          <p:cNvSpPr txBox="1">
            <a:spLocks noChangeArrowheads="1"/>
          </p:cNvSpPr>
          <p:nvPr/>
        </p:nvSpPr>
        <p:spPr bwMode="auto">
          <a:xfrm>
            <a:off x="1357117" y="4159250"/>
            <a:ext cx="181331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dirty="0"/>
              <a:t>Perform </a:t>
            </a:r>
            <a:r>
              <a:rPr lang="en-US" dirty="0" smtClean="0"/>
              <a:t>filtering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along rows:</a:t>
            </a:r>
          </a:p>
        </p:txBody>
      </p:sp>
      <p:sp>
        <p:nvSpPr>
          <p:cNvPr id="1037331" name="Text Box 19"/>
          <p:cNvSpPr txBox="1">
            <a:spLocks noChangeArrowheads="1"/>
          </p:cNvSpPr>
          <p:nvPr/>
        </p:nvSpPr>
        <p:spPr bwMode="auto">
          <a:xfrm>
            <a:off x="755650" y="5454650"/>
            <a:ext cx="3054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dirty="0"/>
              <a:t>Followed by </a:t>
            </a:r>
            <a:r>
              <a:rPr lang="en-US" dirty="0" smtClean="0"/>
              <a:t>filtering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along the remaining column:</a:t>
            </a:r>
          </a:p>
        </p:txBody>
      </p:sp>
      <p:sp>
        <p:nvSpPr>
          <p:cNvPr id="1037332" name="Rectangle 20"/>
          <p:cNvSpPr>
            <a:spLocks noChangeArrowheads="1"/>
          </p:cNvSpPr>
          <p:nvPr/>
        </p:nvSpPr>
        <p:spPr bwMode="auto">
          <a:xfrm>
            <a:off x="4038600" y="5181600"/>
            <a:ext cx="3657600" cy="1371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7325" grpId="0" animBg="1"/>
      <p:bldP spid="1037329" grpId="0"/>
      <p:bldP spid="1037330" grpId="0"/>
      <p:bldP spid="1037331" grpId="0"/>
      <p:bldP spid="1037332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Separability</a:t>
            </a:r>
          </a:p>
        </p:txBody>
      </p:sp>
      <p:sp>
        <p:nvSpPr>
          <p:cNvPr id="51203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mtClean="0"/>
              <a:t>Why is separability useful in practice?</a:t>
            </a:r>
          </a:p>
        </p:txBody>
      </p:sp>
    </p:spTree>
    <p:extLst>
      <p:ext uri="{BB962C8B-B14F-4D97-AF65-F5344CB8AC3E}">
        <p14:creationId xmlns:p14="http://schemas.microsoft.com/office/powerpoint/2010/main" val="180468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Some practical matters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5305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Practical matters</a:t>
            </a:r>
          </a:p>
        </p:txBody>
      </p:sp>
      <p:sp>
        <p:nvSpPr>
          <p:cNvPr id="53250" name="Rectangle 3"/>
          <p:cNvSpPr>
            <a:spLocks noGrp="1" noChangeArrowheads="1"/>
          </p:cNvSpPr>
          <p:nvPr>
            <p:ph idx="1"/>
          </p:nvPr>
        </p:nvSpPr>
        <p:spPr>
          <a:xfrm>
            <a:off x="562970" y="925773"/>
            <a:ext cx="8229600" cy="4724400"/>
          </a:xfrm>
        </p:spPr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3600" dirty="0" smtClean="0"/>
              <a:t>How big should the filter be?</a:t>
            </a:r>
          </a:p>
          <a:p>
            <a:pPr eaLnBrk="1" hangingPunct="1"/>
            <a:r>
              <a:rPr lang="en-US" sz="2800" dirty="0" smtClean="0"/>
              <a:t>Values at edges should be near zero </a:t>
            </a:r>
            <a:r>
              <a:rPr lang="en-US" sz="2800" dirty="0" smtClean="0">
                <a:sym typeface="Wingdings" pitchFamily="2" charset="2"/>
              </a:rPr>
              <a:t> important!</a:t>
            </a:r>
            <a:endParaRPr lang="en-US" sz="2800" dirty="0" smtClean="0"/>
          </a:p>
          <a:p>
            <a:pPr eaLnBrk="1" hangingPunct="1"/>
            <a:r>
              <a:rPr lang="en-US" sz="2800" dirty="0" smtClean="0"/>
              <a:t>Rule of thumb for Gaussian: set filter half-width to about 3 </a:t>
            </a:r>
            <a:r>
              <a:rPr lang="en-US" sz="2800" i="1" dirty="0" smtClean="0"/>
              <a:t>σ</a:t>
            </a:r>
          </a:p>
          <a:p>
            <a:pPr marL="0" indent="0" eaLnBrk="1" hangingPunct="1">
              <a:buNone/>
            </a:pPr>
            <a:endParaRPr lang="en-US" sz="2800" dirty="0" smtClean="0"/>
          </a:p>
          <a:p>
            <a:pPr eaLnBrk="1" hangingPunct="1"/>
            <a:endParaRPr lang="en-US" sz="2800" dirty="0" smtClean="0"/>
          </a:p>
        </p:txBody>
      </p:sp>
      <p:pic>
        <p:nvPicPr>
          <p:cNvPr id="53251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98793" y="3100180"/>
            <a:ext cx="3634854" cy="313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7692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Practical matters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What about near the edge?</a:t>
            </a:r>
          </a:p>
          <a:p>
            <a:pPr lvl="1"/>
            <a:r>
              <a:rPr lang="en-US" smtClean="0"/>
              <a:t>the filter window falls off the edge of the image</a:t>
            </a:r>
          </a:p>
          <a:p>
            <a:pPr lvl="1"/>
            <a:r>
              <a:rPr lang="en-US" smtClean="0"/>
              <a:t>need to extrapolate</a:t>
            </a:r>
          </a:p>
          <a:p>
            <a:pPr lvl="1"/>
            <a:r>
              <a:rPr lang="en-US" smtClean="0"/>
              <a:t>methods:</a:t>
            </a:r>
          </a:p>
          <a:p>
            <a:pPr lvl="2"/>
            <a:r>
              <a:rPr lang="en-US" smtClean="0"/>
              <a:t>clip filter (black)</a:t>
            </a:r>
          </a:p>
          <a:p>
            <a:pPr lvl="2"/>
            <a:r>
              <a:rPr lang="en-US" smtClean="0"/>
              <a:t>wrap around</a:t>
            </a:r>
          </a:p>
          <a:p>
            <a:pPr lvl="2"/>
            <a:r>
              <a:rPr lang="en-US" smtClean="0"/>
              <a:t>copy edge</a:t>
            </a:r>
          </a:p>
          <a:p>
            <a:pPr lvl="2"/>
            <a:r>
              <a:rPr lang="en-US" smtClean="0"/>
              <a:t>reflect across edge</a:t>
            </a:r>
          </a:p>
        </p:txBody>
      </p:sp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4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5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6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7" name="Picture 1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8" name="Picture 1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9" name="Picture 1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50" name="Picture 1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51" name="Picture 15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52" name="Picture 16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13" name="Text Box 17"/>
          <p:cNvSpPr txBox="1">
            <a:spLocks noChangeArrowheads="1"/>
          </p:cNvSpPr>
          <p:nvPr/>
        </p:nvSpPr>
        <p:spPr bwMode="auto">
          <a:xfrm>
            <a:off x="7162800" y="6553200"/>
            <a:ext cx="18986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Source: S. Marschner</a:t>
            </a:r>
          </a:p>
        </p:txBody>
      </p:sp>
    </p:spTree>
    <p:extLst>
      <p:ext uri="{BB962C8B-B14F-4D97-AF65-F5344CB8AC3E}">
        <p14:creationId xmlns:p14="http://schemas.microsoft.com/office/powerpoint/2010/main" val="117933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Practical matters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r>
              <a:rPr lang="en-US" smtClean="0"/>
              <a:t>methods (MATLAB):</a:t>
            </a:r>
          </a:p>
          <a:p>
            <a:pPr lvl="2"/>
            <a:r>
              <a:rPr lang="en-US" smtClean="0"/>
              <a:t>clip filter (black): 	imfilter(f, g, 0)</a:t>
            </a:r>
          </a:p>
          <a:p>
            <a:pPr lvl="2"/>
            <a:r>
              <a:rPr lang="en-US" smtClean="0"/>
              <a:t>wrap around:	imfilter(f, g, ‘circular’)</a:t>
            </a:r>
          </a:p>
          <a:p>
            <a:pPr lvl="2"/>
            <a:r>
              <a:rPr lang="en-US" smtClean="0"/>
              <a:t>copy edge: 		imfilter(f, g, ‘replicate’)</a:t>
            </a:r>
          </a:p>
          <a:p>
            <a:pPr lvl="2"/>
            <a:r>
              <a:rPr lang="en-US" smtClean="0"/>
              <a:t>reflect across edge: 	imfilter(f, g, ‘symmetric’)</a:t>
            </a:r>
          </a:p>
        </p:txBody>
      </p:sp>
      <p:sp>
        <p:nvSpPr>
          <p:cNvPr id="56324" name="Text Box 17"/>
          <p:cNvSpPr txBox="1">
            <a:spLocks noChangeArrowheads="1"/>
          </p:cNvSpPr>
          <p:nvPr/>
        </p:nvSpPr>
        <p:spPr bwMode="auto">
          <a:xfrm>
            <a:off x="7162800" y="6553200"/>
            <a:ext cx="18986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Source: S. Marschner</a:t>
            </a:r>
          </a:p>
        </p:txBody>
      </p:sp>
    </p:spTree>
    <p:extLst>
      <p:ext uri="{BB962C8B-B14F-4D97-AF65-F5344CB8AC3E}">
        <p14:creationId xmlns:p14="http://schemas.microsoft.com/office/powerpoint/2010/main" val="247315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1"/>
          <p:cNvSpPr>
            <a:spLocks noChangeArrowheads="1"/>
          </p:cNvSpPr>
          <p:nvPr/>
        </p:nvSpPr>
        <p:spPr bwMode="auto">
          <a:xfrm>
            <a:off x="381000" y="4014720"/>
            <a:ext cx="2514600" cy="2438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Practical matters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87356"/>
            <a:ext cx="8458200" cy="4938808"/>
          </a:xfrm>
        </p:spPr>
        <p:txBody>
          <a:bodyPr/>
          <a:lstStyle/>
          <a:p>
            <a:r>
              <a:rPr lang="en-US" sz="2800" dirty="0" smtClean="0"/>
              <a:t>What is the size of the output?</a:t>
            </a:r>
          </a:p>
          <a:p>
            <a:pPr>
              <a:buFontTx/>
              <a:buChar char="•"/>
            </a:pPr>
            <a:r>
              <a:rPr lang="en-US" sz="2800" dirty="0" smtClean="0"/>
              <a:t>MATLAB: filter2(g, f, </a:t>
            </a:r>
            <a:r>
              <a:rPr lang="en-US" sz="2800" i="1" dirty="0" smtClean="0"/>
              <a:t>shape</a:t>
            </a:r>
            <a:r>
              <a:rPr lang="en-US" sz="2800" dirty="0" smtClean="0"/>
              <a:t>)</a:t>
            </a:r>
          </a:p>
          <a:p>
            <a:pPr lvl="1"/>
            <a:r>
              <a:rPr lang="en-US" sz="2400" i="1" dirty="0" smtClean="0"/>
              <a:t>shape</a:t>
            </a:r>
            <a:r>
              <a:rPr lang="en-US" sz="2400" dirty="0" smtClean="0"/>
              <a:t> = ‘full’: output size is sum of sizes of f and g</a:t>
            </a:r>
          </a:p>
          <a:p>
            <a:pPr lvl="1"/>
            <a:r>
              <a:rPr lang="en-US" sz="2400" i="1" dirty="0" smtClean="0"/>
              <a:t>shape</a:t>
            </a:r>
            <a:r>
              <a:rPr lang="en-US" sz="2400" dirty="0" smtClean="0"/>
              <a:t> = ‘same’: output size is same as f</a:t>
            </a:r>
          </a:p>
          <a:p>
            <a:pPr lvl="1"/>
            <a:r>
              <a:rPr lang="en-US" sz="2400" i="1" dirty="0" smtClean="0"/>
              <a:t>shape</a:t>
            </a:r>
            <a:r>
              <a:rPr lang="en-US" sz="2400" dirty="0" smtClean="0"/>
              <a:t> = ‘valid’: output size is difference of sizes of f and g </a:t>
            </a:r>
          </a:p>
        </p:txBody>
      </p:sp>
      <p:sp>
        <p:nvSpPr>
          <p:cNvPr id="54277" name="Rectangle 4"/>
          <p:cNvSpPr>
            <a:spLocks noChangeArrowheads="1"/>
          </p:cNvSpPr>
          <p:nvPr/>
        </p:nvSpPr>
        <p:spPr bwMode="auto">
          <a:xfrm>
            <a:off x="609600" y="4243320"/>
            <a:ext cx="2057400" cy="19812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i="1"/>
              <a:t>f</a:t>
            </a:r>
          </a:p>
        </p:txBody>
      </p:sp>
      <p:sp>
        <p:nvSpPr>
          <p:cNvPr id="54278" name="Rectangle 5"/>
          <p:cNvSpPr>
            <a:spLocks noChangeArrowheads="1"/>
          </p:cNvSpPr>
          <p:nvPr/>
        </p:nvSpPr>
        <p:spPr bwMode="auto">
          <a:xfrm>
            <a:off x="2590800" y="386232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i="1"/>
              <a:t>g</a:t>
            </a:r>
          </a:p>
        </p:txBody>
      </p:sp>
      <p:sp>
        <p:nvSpPr>
          <p:cNvPr id="54279" name="Rectangle 8"/>
          <p:cNvSpPr>
            <a:spLocks noChangeArrowheads="1"/>
          </p:cNvSpPr>
          <p:nvPr/>
        </p:nvSpPr>
        <p:spPr bwMode="auto">
          <a:xfrm>
            <a:off x="228600" y="386232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i="1"/>
              <a:t>g</a:t>
            </a:r>
          </a:p>
        </p:txBody>
      </p:sp>
      <p:sp>
        <p:nvSpPr>
          <p:cNvPr id="54280" name="Rectangle 9"/>
          <p:cNvSpPr>
            <a:spLocks noChangeArrowheads="1"/>
          </p:cNvSpPr>
          <p:nvPr/>
        </p:nvSpPr>
        <p:spPr bwMode="auto">
          <a:xfrm>
            <a:off x="2590800" y="614832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i="1"/>
              <a:t>g</a:t>
            </a:r>
          </a:p>
        </p:txBody>
      </p:sp>
      <p:sp>
        <p:nvSpPr>
          <p:cNvPr id="54281" name="Rectangle 10"/>
          <p:cNvSpPr>
            <a:spLocks noChangeArrowheads="1"/>
          </p:cNvSpPr>
          <p:nvPr/>
        </p:nvSpPr>
        <p:spPr bwMode="auto">
          <a:xfrm>
            <a:off x="228600" y="614832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i="1"/>
              <a:t>g</a:t>
            </a:r>
          </a:p>
        </p:txBody>
      </p:sp>
      <p:sp>
        <p:nvSpPr>
          <p:cNvPr id="54282" name="Rectangle 13"/>
          <p:cNvSpPr>
            <a:spLocks noChangeArrowheads="1"/>
          </p:cNvSpPr>
          <p:nvPr/>
        </p:nvSpPr>
        <p:spPr bwMode="auto">
          <a:xfrm>
            <a:off x="3886200" y="4243320"/>
            <a:ext cx="2057400" cy="19812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i="1"/>
              <a:t>f</a:t>
            </a:r>
          </a:p>
        </p:txBody>
      </p:sp>
      <p:sp>
        <p:nvSpPr>
          <p:cNvPr id="54283" name="Rectangle 14"/>
          <p:cNvSpPr>
            <a:spLocks noChangeArrowheads="1"/>
          </p:cNvSpPr>
          <p:nvPr/>
        </p:nvSpPr>
        <p:spPr bwMode="auto">
          <a:xfrm>
            <a:off x="5715000" y="401472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i="1"/>
              <a:t>g</a:t>
            </a:r>
          </a:p>
        </p:txBody>
      </p:sp>
      <p:sp>
        <p:nvSpPr>
          <p:cNvPr id="54284" name="Rectangle 15"/>
          <p:cNvSpPr>
            <a:spLocks noChangeArrowheads="1"/>
          </p:cNvSpPr>
          <p:nvPr/>
        </p:nvSpPr>
        <p:spPr bwMode="auto">
          <a:xfrm>
            <a:off x="3657600" y="401472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i="1"/>
              <a:t>g</a:t>
            </a:r>
          </a:p>
        </p:txBody>
      </p:sp>
      <p:sp>
        <p:nvSpPr>
          <p:cNvPr id="54285" name="Rectangle 16"/>
          <p:cNvSpPr>
            <a:spLocks noChangeArrowheads="1"/>
          </p:cNvSpPr>
          <p:nvPr/>
        </p:nvSpPr>
        <p:spPr bwMode="auto">
          <a:xfrm>
            <a:off x="5715000" y="599592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i="1"/>
              <a:t>g</a:t>
            </a:r>
          </a:p>
        </p:txBody>
      </p:sp>
      <p:sp>
        <p:nvSpPr>
          <p:cNvPr id="54286" name="Rectangle 17"/>
          <p:cNvSpPr>
            <a:spLocks noChangeArrowheads="1"/>
          </p:cNvSpPr>
          <p:nvPr/>
        </p:nvSpPr>
        <p:spPr bwMode="auto">
          <a:xfrm>
            <a:off x="3657600" y="591972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i="1"/>
              <a:t>g</a:t>
            </a:r>
          </a:p>
        </p:txBody>
      </p:sp>
      <p:sp>
        <p:nvSpPr>
          <p:cNvPr id="54287" name="Rectangle 19"/>
          <p:cNvSpPr>
            <a:spLocks noChangeArrowheads="1"/>
          </p:cNvSpPr>
          <p:nvPr/>
        </p:nvSpPr>
        <p:spPr bwMode="auto">
          <a:xfrm>
            <a:off x="6858000" y="4243320"/>
            <a:ext cx="2057400" cy="19812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i="1"/>
              <a:t>f</a:t>
            </a:r>
          </a:p>
        </p:txBody>
      </p:sp>
      <p:sp>
        <p:nvSpPr>
          <p:cNvPr id="54288" name="Rectangle 18"/>
          <p:cNvSpPr>
            <a:spLocks noChangeArrowheads="1"/>
          </p:cNvSpPr>
          <p:nvPr/>
        </p:nvSpPr>
        <p:spPr bwMode="auto">
          <a:xfrm>
            <a:off x="7086600" y="4395720"/>
            <a:ext cx="1600200" cy="160020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89" name="Rectangle 20"/>
          <p:cNvSpPr>
            <a:spLocks noChangeArrowheads="1"/>
          </p:cNvSpPr>
          <p:nvPr/>
        </p:nvSpPr>
        <p:spPr bwMode="auto">
          <a:xfrm>
            <a:off x="8458200" y="424332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i="1"/>
              <a:t>g</a:t>
            </a:r>
          </a:p>
        </p:txBody>
      </p:sp>
      <p:sp>
        <p:nvSpPr>
          <p:cNvPr id="54290" name="Rectangle 21"/>
          <p:cNvSpPr>
            <a:spLocks noChangeArrowheads="1"/>
          </p:cNvSpPr>
          <p:nvPr/>
        </p:nvSpPr>
        <p:spPr bwMode="auto">
          <a:xfrm>
            <a:off x="6858000" y="424332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i="1"/>
              <a:t>g</a:t>
            </a:r>
          </a:p>
        </p:txBody>
      </p:sp>
      <p:sp>
        <p:nvSpPr>
          <p:cNvPr id="54291" name="Rectangle 22"/>
          <p:cNvSpPr>
            <a:spLocks noChangeArrowheads="1"/>
          </p:cNvSpPr>
          <p:nvPr/>
        </p:nvSpPr>
        <p:spPr bwMode="auto">
          <a:xfrm>
            <a:off x="8458200" y="576732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i="1"/>
              <a:t>g</a:t>
            </a:r>
          </a:p>
        </p:txBody>
      </p:sp>
      <p:sp>
        <p:nvSpPr>
          <p:cNvPr id="54292" name="Rectangle 23"/>
          <p:cNvSpPr>
            <a:spLocks noChangeArrowheads="1"/>
          </p:cNvSpPr>
          <p:nvPr/>
        </p:nvSpPr>
        <p:spPr bwMode="auto">
          <a:xfrm>
            <a:off x="6858000" y="576732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i="1"/>
              <a:t>g</a:t>
            </a:r>
          </a:p>
        </p:txBody>
      </p:sp>
      <p:sp>
        <p:nvSpPr>
          <p:cNvPr id="54293" name="Text Box 24"/>
          <p:cNvSpPr txBox="1">
            <a:spLocks noChangeArrowheads="1"/>
          </p:cNvSpPr>
          <p:nvPr/>
        </p:nvSpPr>
        <p:spPr bwMode="auto">
          <a:xfrm>
            <a:off x="1330325" y="3709920"/>
            <a:ext cx="574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full</a:t>
            </a:r>
          </a:p>
        </p:txBody>
      </p:sp>
      <p:sp>
        <p:nvSpPr>
          <p:cNvPr id="54294" name="Text Box 25"/>
          <p:cNvSpPr txBox="1">
            <a:spLocks noChangeArrowheads="1"/>
          </p:cNvSpPr>
          <p:nvPr/>
        </p:nvSpPr>
        <p:spPr bwMode="auto">
          <a:xfrm>
            <a:off x="4495800" y="3746433"/>
            <a:ext cx="930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same</a:t>
            </a:r>
          </a:p>
        </p:txBody>
      </p:sp>
      <p:sp>
        <p:nvSpPr>
          <p:cNvPr id="54295" name="Text Box 26"/>
          <p:cNvSpPr txBox="1">
            <a:spLocks noChangeArrowheads="1"/>
          </p:cNvSpPr>
          <p:nvPr/>
        </p:nvSpPr>
        <p:spPr bwMode="auto">
          <a:xfrm>
            <a:off x="7391400" y="3746433"/>
            <a:ext cx="812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valid</a:t>
            </a:r>
          </a:p>
        </p:txBody>
      </p:sp>
      <p:sp>
        <p:nvSpPr>
          <p:cNvPr id="54296" name="TextBox 23"/>
          <p:cNvSpPr txBox="1">
            <a:spLocks noChangeArrowheads="1"/>
          </p:cNvSpPr>
          <p:nvPr/>
        </p:nvSpPr>
        <p:spPr bwMode="auto">
          <a:xfrm>
            <a:off x="7356475" y="6754745"/>
            <a:ext cx="17875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Source: S. Lazebnik</a:t>
            </a:r>
          </a:p>
        </p:txBody>
      </p:sp>
    </p:spTree>
    <p:extLst>
      <p:ext uri="{BB962C8B-B14F-4D97-AF65-F5344CB8AC3E}">
        <p14:creationId xmlns:p14="http://schemas.microsoft.com/office/powerpoint/2010/main" val="197363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p-value</a:t>
            </a:r>
            <a:r>
              <a:rPr lang="en-US" altLang="zh-CN" dirty="0"/>
              <a:t> is the probability we get this sample or a more extreme sample under H0.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F876C-ED57-47CE-A10D-5276AD31AB21}" type="slidenum">
              <a:rPr lang="he-IL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885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 H E    </a:t>
            </a:r>
            <a:r>
              <a:rPr lang="en-US" dirty="0" err="1" smtClean="0"/>
              <a:t>E</a:t>
            </a:r>
            <a:r>
              <a:rPr lang="en-US" dirty="0" smtClean="0"/>
              <a:t> N 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722BC-CB19-4724-B26B-B3EFCD5358C9}" type="slidenum">
              <a:rPr lang="he-IL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904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/>
        </p:nvSpPr>
        <p:spPr>
          <a:xfrm>
            <a:off x="5787921" y="4655069"/>
            <a:ext cx="209697" cy="595861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apezoid 11"/>
          <p:cNvSpPr/>
          <p:nvPr/>
        </p:nvSpPr>
        <p:spPr>
          <a:xfrm rot="16200000">
            <a:off x="6095198" y="4536056"/>
            <a:ext cx="1524000" cy="833887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a pixel get its value?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08958" y="2590800"/>
            <a:ext cx="2743200" cy="2895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scene3d>
            <a:camera prst="perspectiveContrasting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105400" y="1104900"/>
            <a:ext cx="381000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>
          <a:xfrm flipH="1">
            <a:off x="2209800" y="1430104"/>
            <a:ext cx="2951396" cy="2303696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408426" y="1925294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Light emitted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09800" y="3733800"/>
            <a:ext cx="4495800" cy="153598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475765" y="571500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Sensor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550367" y="526978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487228" y="3419585"/>
            <a:ext cx="2492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Fraction of light reflects into camera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46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711234" y="904372"/>
            <a:ext cx="4016370" cy="304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a pixel get its value?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90600"/>
            <a:ext cx="4254034" cy="5135563"/>
          </a:xfrm>
        </p:spPr>
        <p:txBody>
          <a:bodyPr/>
          <a:lstStyle/>
          <a:p>
            <a:r>
              <a:rPr lang="en-US" dirty="0" smtClean="0"/>
              <a:t>Major factors</a:t>
            </a:r>
          </a:p>
          <a:p>
            <a:pPr lvl="1"/>
            <a:r>
              <a:rPr lang="en-US" dirty="0" smtClean="0"/>
              <a:t>Illumination strength and direction</a:t>
            </a:r>
          </a:p>
          <a:p>
            <a:pPr lvl="1"/>
            <a:r>
              <a:rPr lang="en-US" dirty="0" smtClean="0"/>
              <a:t>Surface geometry</a:t>
            </a:r>
          </a:p>
          <a:p>
            <a:pPr lvl="1"/>
            <a:r>
              <a:rPr lang="en-US" dirty="0" smtClean="0"/>
              <a:t>Surface material </a:t>
            </a:r>
          </a:p>
          <a:p>
            <a:pPr lvl="1"/>
            <a:r>
              <a:rPr lang="en-US" dirty="0" smtClean="0"/>
              <a:t>Nearby surfaces</a:t>
            </a:r>
          </a:p>
          <a:p>
            <a:pPr lvl="1"/>
            <a:r>
              <a:rPr lang="en-US" dirty="0" smtClean="0"/>
              <a:t>Camera gain/exposure</a:t>
            </a:r>
            <a:endParaRPr lang="en-US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711234" y="1018672"/>
            <a:ext cx="3897636" cy="2811529"/>
            <a:chOff x="508958" y="1104900"/>
            <a:chExt cx="7357512" cy="5307284"/>
          </a:xfrm>
        </p:grpSpPr>
        <p:sp>
          <p:nvSpPr>
            <p:cNvPr id="14" name="Oval 13"/>
            <p:cNvSpPr/>
            <p:nvPr/>
          </p:nvSpPr>
          <p:spPr>
            <a:xfrm>
              <a:off x="5787921" y="4655069"/>
              <a:ext cx="209697" cy="59586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apezoid 11"/>
            <p:cNvSpPr/>
            <p:nvPr/>
          </p:nvSpPr>
          <p:spPr>
            <a:xfrm rot="16200000">
              <a:off x="6095198" y="4536056"/>
              <a:ext cx="1524000" cy="83388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08958" y="2590800"/>
              <a:ext cx="2743200" cy="28956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5105400" y="1104900"/>
              <a:ext cx="381000" cy="38100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H="1">
              <a:off x="2209800" y="1430104"/>
              <a:ext cx="2951396" cy="230369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08426" y="1925294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Light emitted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2209800" y="3733800"/>
              <a:ext cx="4495800" cy="15359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138039" y="5715001"/>
              <a:ext cx="1728431" cy="6971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Sensor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650205" y="3123765"/>
              <a:ext cx="3531822" cy="1220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Light reflected to camera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33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Gray Image (One Single Matrix)</a:t>
            </a:r>
          </a:p>
        </p:txBody>
      </p:sp>
      <p:pic>
        <p:nvPicPr>
          <p:cNvPr id="23555" name="Picture 2" descr="C:\Documents and Settings\Derek Hoiem\My Documents\Classes\Spring09 - Visual Scene Understanding\material\figs\neighborhood6_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230576"/>
            <a:ext cx="6465888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6" name="Picture 1"/>
          <p:cNvPicPr>
            <a:picLocks noChangeAspect="1" noChangeArrowheads="1"/>
          </p:cNvPicPr>
          <p:nvPr/>
        </p:nvPicPr>
        <p:blipFill>
          <a:blip r:embed="rId3" cstate="print"/>
          <a:srcRect l="39445" t="16000" r="37778" b="47556"/>
          <a:stretch>
            <a:fillRect/>
          </a:stretch>
        </p:blipFill>
        <p:spPr bwMode="auto">
          <a:xfrm>
            <a:off x="2743200" y="3440376"/>
            <a:ext cx="3124200" cy="31242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</p:pic>
      <p:cxnSp>
        <p:nvCxnSpPr>
          <p:cNvPr id="10" name="Straight Connector 9"/>
          <p:cNvCxnSpPr/>
          <p:nvPr/>
        </p:nvCxnSpPr>
        <p:spPr>
          <a:xfrm rot="16200000" flipH="1">
            <a:off x="647700" y="4469076"/>
            <a:ext cx="3657600" cy="5334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179638" y="2692664"/>
            <a:ext cx="2286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2438400" y="2678376"/>
            <a:ext cx="3429000" cy="762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505200" y="4202376"/>
            <a:ext cx="1524000" cy="16002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273232"/>
              </p:ext>
            </p:extLst>
          </p:nvPr>
        </p:nvGraphicFramePr>
        <p:xfrm>
          <a:off x="3962400" y="1154376"/>
          <a:ext cx="4889500" cy="2095500"/>
        </p:xfrm>
        <a:graphic>
          <a:graphicData uri="http://schemas.openxmlformats.org/drawingml/2006/table">
            <a:tbl>
              <a:tblPr/>
              <a:tblGrid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5" name="Straight Connector 14"/>
          <p:cNvCxnSpPr/>
          <p:nvPr/>
        </p:nvCxnSpPr>
        <p:spPr>
          <a:xfrm rot="5400000" flipH="1" flipV="1">
            <a:off x="2209800" y="2449776"/>
            <a:ext cx="3048000" cy="457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029200" y="3287976"/>
            <a:ext cx="3810000" cy="25146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34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Image summary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304800" y="2209800"/>
            <a:ext cx="5105400" cy="3276600"/>
          </a:xfrm>
        </p:spPr>
        <p:txBody>
          <a:bodyPr/>
          <a:lstStyle/>
          <a:p>
            <a:r>
              <a:rPr lang="en-GB" altLang="zh-CN" sz="2000" dirty="0"/>
              <a:t>F(</a:t>
            </a:r>
            <a:r>
              <a:rPr lang="en-GB" altLang="zh-CN" sz="2000" dirty="0" err="1"/>
              <a:t>x</a:t>
            </a:r>
            <a:r>
              <a:rPr lang="en-GB" altLang="zh-CN" sz="2000" baseline="-25000" dirty="0" err="1"/>
              <a:t>i</a:t>
            </a:r>
            <a:r>
              <a:rPr lang="en-GB" altLang="zh-CN" sz="2000" dirty="0" err="1"/>
              <a:t>,y</a:t>
            </a:r>
            <a:r>
              <a:rPr lang="en-GB" altLang="zh-CN" sz="2000" baseline="-25000" dirty="0" err="1"/>
              <a:t>j</a:t>
            </a:r>
            <a:r>
              <a:rPr lang="en-GB" altLang="zh-CN" sz="2000" dirty="0" smtClean="0"/>
              <a:t>) </a:t>
            </a:r>
            <a:endParaRPr lang="en-GB" altLang="zh-CN" sz="2000" dirty="0"/>
          </a:p>
          <a:p>
            <a:r>
              <a:rPr lang="en-GB" altLang="zh-CN" sz="2000" dirty="0" err="1"/>
              <a:t>i</a:t>
            </a:r>
            <a:r>
              <a:rPr lang="en-GB" altLang="zh-CN" sz="2000" dirty="0"/>
              <a:t>  	 = 0 --&gt; N-1</a:t>
            </a:r>
          </a:p>
          <a:p>
            <a:r>
              <a:rPr lang="en-GB" altLang="zh-CN" sz="2000" dirty="0"/>
              <a:t>j 	 = 0 --&gt; M-1</a:t>
            </a:r>
          </a:p>
          <a:p>
            <a:r>
              <a:rPr lang="en-GB" altLang="zh-CN" sz="2000" dirty="0"/>
              <a:t>N*M  = spatial resolution, size of image</a:t>
            </a:r>
          </a:p>
          <a:p>
            <a:r>
              <a:rPr lang="en-GB" altLang="zh-CN" sz="2000" dirty="0"/>
              <a:t>L 	 = intensity levels, grey levels  </a:t>
            </a:r>
          </a:p>
          <a:p>
            <a:r>
              <a:rPr lang="en-GB" altLang="zh-CN" sz="2000" dirty="0"/>
              <a:t>B 	 = no. of </a:t>
            </a:r>
            <a:r>
              <a:rPr lang="en-GB" altLang="zh-CN" sz="2000" dirty="0" smtClean="0"/>
              <a:t>bits </a:t>
            </a:r>
            <a:r>
              <a:rPr lang="en-GB" altLang="zh-CN" sz="2000" dirty="0" smtClean="0">
                <a:solidFill>
                  <a:srgbClr val="FF0000"/>
                </a:solidFill>
              </a:rPr>
              <a:t>(1, 2, 4, 8, 16, 32)</a:t>
            </a:r>
            <a:endParaRPr lang="en-US" altLang="zh-CN" sz="2800" dirty="0">
              <a:solidFill>
                <a:srgbClr val="FF0000"/>
              </a:solidFill>
              <a:ea typeface="宋体" pitchFamily="2" charset="-122"/>
            </a:endParaRPr>
          </a:p>
        </p:txBody>
      </p:sp>
      <p:graphicFrame>
        <p:nvGraphicFramePr>
          <p:cNvPr id="1024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1684781"/>
              </p:ext>
            </p:extLst>
          </p:nvPr>
        </p:nvGraphicFramePr>
        <p:xfrm>
          <a:off x="2133600" y="492457"/>
          <a:ext cx="9067800" cy="601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1155" name="Microsoft Draw Drawing" r:id="rId4" imgW="4734108" imgH="3143734" progId="MSDraw.Drawing.8.2">
                  <p:embed/>
                </p:oleObj>
              </mc:Choice>
              <mc:Fallback>
                <p:oleObj name="Microsoft Draw Drawing" r:id="rId4" imgW="4734108" imgH="3143734" progId="MSDraw.Drawing.8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92457"/>
                        <a:ext cx="9067800" cy="6018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673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/>
              <a:t>Digital Image Storage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/>
              <a:t>Stored in two parts</a:t>
            </a:r>
          </a:p>
          <a:p>
            <a:pPr lvl="1"/>
            <a:r>
              <a:rPr lang="en-GB" altLang="zh-CN"/>
              <a:t>header</a:t>
            </a:r>
          </a:p>
          <a:p>
            <a:pPr lvl="2"/>
            <a:r>
              <a:rPr lang="en-GB" altLang="zh-CN"/>
              <a:t>width, height … cookie.</a:t>
            </a:r>
          </a:p>
          <a:p>
            <a:pPr lvl="3"/>
            <a:r>
              <a:rPr lang="en-GB" altLang="zh-CN"/>
              <a:t>Cookie is an indicator of what type of image file</a:t>
            </a:r>
          </a:p>
          <a:p>
            <a:pPr lvl="1"/>
            <a:r>
              <a:rPr lang="en-GB" altLang="zh-CN"/>
              <a:t>data</a:t>
            </a:r>
          </a:p>
          <a:p>
            <a:pPr lvl="2"/>
            <a:r>
              <a:rPr lang="en-GB" altLang="zh-CN"/>
              <a:t>uncompressed, compressed, ascii, binary.</a:t>
            </a:r>
          </a:p>
          <a:p>
            <a:r>
              <a:rPr lang="en-GB" altLang="zh-CN"/>
              <a:t>File types</a:t>
            </a:r>
          </a:p>
          <a:p>
            <a:pPr lvl="1"/>
            <a:r>
              <a:rPr lang="en-GB" altLang="zh-CN"/>
              <a:t>JPEG, BMP, PPM.</a:t>
            </a:r>
          </a:p>
        </p:txBody>
      </p:sp>
    </p:spTree>
    <p:extLst>
      <p:ext uri="{BB962C8B-B14F-4D97-AF65-F5344CB8AC3E}">
        <p14:creationId xmlns:p14="http://schemas.microsoft.com/office/powerpoint/2010/main" val="215195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Color Image</a:t>
            </a:r>
          </a:p>
        </p:txBody>
      </p:sp>
      <p:pic>
        <p:nvPicPr>
          <p:cNvPr id="27651" name="Picture 2" descr="C:\Documents and Settings\Derek Hoiem\My Documents\Classes\Spring09 - Visual Scene Understanding\material\figs\nieghborhood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7650" y="2209800"/>
            <a:ext cx="379095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5" descr="C:\Users\Hoiem\Documents\Classes\Computational Photography - Fall 2010\lectures\figs\filters\im_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19663" y="1143000"/>
            <a:ext cx="2674937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6" descr="C:\Users\Hoiem\Documents\Classes\Computational Photography - Fall 2010\lectures\figs\filters\im_g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05463" y="2819400"/>
            <a:ext cx="2674937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4" name="Picture 7" descr="C:\Users\Hoiem\Documents\Classes\Computational Photography - Fall 2010\lectures\figs\filters\im_b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57938" y="4419600"/>
            <a:ext cx="2674937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5" name="TextBox 7"/>
          <p:cNvSpPr txBox="1">
            <a:spLocks noChangeArrowheads="1"/>
          </p:cNvSpPr>
          <p:nvPr/>
        </p:nvSpPr>
        <p:spPr bwMode="auto">
          <a:xfrm>
            <a:off x="7281863" y="762000"/>
            <a:ext cx="3508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R</a:t>
            </a:r>
          </a:p>
        </p:txBody>
      </p:sp>
      <p:sp>
        <p:nvSpPr>
          <p:cNvPr id="27656" name="TextBox 8"/>
          <p:cNvSpPr txBox="1">
            <a:spLocks noChangeArrowheads="1"/>
          </p:cNvSpPr>
          <p:nvPr/>
        </p:nvSpPr>
        <p:spPr bwMode="auto">
          <a:xfrm>
            <a:off x="8043863" y="2438400"/>
            <a:ext cx="3635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G</a:t>
            </a:r>
          </a:p>
        </p:txBody>
      </p:sp>
      <p:sp>
        <p:nvSpPr>
          <p:cNvPr id="27657" name="TextBox 9"/>
          <p:cNvSpPr txBox="1">
            <a:spLocks noChangeArrowheads="1"/>
          </p:cNvSpPr>
          <p:nvPr/>
        </p:nvSpPr>
        <p:spPr bwMode="auto">
          <a:xfrm>
            <a:off x="8729663" y="3962400"/>
            <a:ext cx="3381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4305300" y="33528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1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Digital Color Images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524000"/>
            <a:ext cx="3712482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7048" y="4725988"/>
            <a:ext cx="1909763" cy="191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466811" y="5497021"/>
            <a:ext cx="2098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CMOS sensor</a:t>
            </a:r>
          </a:p>
        </p:txBody>
      </p:sp>
      <p:pic>
        <p:nvPicPr>
          <p:cNvPr id="7" name="Picture 5" descr="BayerPatternFiltr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114" y="2095500"/>
            <a:ext cx="420046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86400" y="1664732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Bayer 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8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Images in Matlab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2362200"/>
          </a:xfrm>
        </p:spPr>
        <p:txBody>
          <a:bodyPr>
            <a:normAutofit fontScale="70000" lnSpcReduction="20000"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Images represented as a matrix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Suppose we have a </a:t>
            </a:r>
            <a:r>
              <a:rPr lang="en-US" dirty="0" err="1" smtClean="0"/>
              <a:t>NxM</a:t>
            </a:r>
            <a:r>
              <a:rPr lang="en-US" dirty="0" smtClean="0"/>
              <a:t> RGB image called “</a:t>
            </a:r>
            <a:r>
              <a:rPr lang="en-US" dirty="0" err="1" smtClean="0"/>
              <a:t>im</a:t>
            </a:r>
            <a:r>
              <a:rPr lang="en-US" dirty="0" smtClean="0"/>
              <a:t>”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err="1" smtClean="0"/>
              <a:t>im</a:t>
            </a:r>
            <a:r>
              <a:rPr lang="en-US" dirty="0" smtClean="0"/>
              <a:t>(1,1,1) = top-left pixel value in R-channel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err="1" smtClean="0"/>
              <a:t>im</a:t>
            </a:r>
            <a:r>
              <a:rPr lang="en-US" dirty="0" smtClean="0"/>
              <a:t>(y, x, b) = y pixels down, x pixels to right in the </a:t>
            </a:r>
            <a:r>
              <a:rPr lang="en-US" dirty="0" err="1" smtClean="0"/>
              <a:t>b</a:t>
            </a:r>
            <a:r>
              <a:rPr lang="en-US" baseline="30000" dirty="0" err="1" smtClean="0"/>
              <a:t>th</a:t>
            </a:r>
            <a:r>
              <a:rPr lang="en-US" dirty="0" smtClean="0"/>
              <a:t> channel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err="1" smtClean="0"/>
              <a:t>im</a:t>
            </a:r>
            <a:r>
              <a:rPr lang="en-US" dirty="0" smtClean="0"/>
              <a:t>(N, M, 3) = bottom-right pixel in B-channel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dirty="0" err="1" smtClean="0"/>
              <a:t>imread</a:t>
            </a:r>
            <a:r>
              <a:rPr lang="en-US" dirty="0" smtClean="0"/>
              <a:t>(filename) returns a uint8 image (values 0 to 255)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Convert to double format (values 0 to 1) with im2double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505200" y="4610100"/>
          <a:ext cx="4889500" cy="2095500"/>
        </p:xfrm>
        <a:graphic>
          <a:graphicData uri="http://schemas.openxmlformats.org/drawingml/2006/table">
            <a:tbl>
              <a:tblPr/>
              <a:tblGrid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667000" y="4152900"/>
          <a:ext cx="4889500" cy="2095500"/>
        </p:xfrm>
        <a:graphic>
          <a:graphicData uri="http://schemas.openxmlformats.org/drawingml/2006/table">
            <a:tbl>
              <a:tblPr/>
              <a:tblGrid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752600" y="3695700"/>
          <a:ext cx="4889500" cy="2095500"/>
        </p:xfrm>
        <a:graphic>
          <a:graphicData uri="http://schemas.openxmlformats.org/drawingml/2006/table">
            <a:tbl>
              <a:tblPr/>
              <a:tblGrid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9114" name="TextBox 6"/>
          <p:cNvSpPr txBox="1">
            <a:spLocks noChangeArrowheads="1"/>
          </p:cNvSpPr>
          <p:nvPr/>
        </p:nvSpPr>
        <p:spPr bwMode="auto">
          <a:xfrm>
            <a:off x="6705600" y="3467100"/>
            <a:ext cx="3508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R</a:t>
            </a:r>
          </a:p>
        </p:txBody>
      </p:sp>
      <p:sp>
        <p:nvSpPr>
          <p:cNvPr id="29115" name="TextBox 7"/>
          <p:cNvSpPr txBox="1">
            <a:spLocks noChangeArrowheads="1"/>
          </p:cNvSpPr>
          <p:nvPr/>
        </p:nvSpPr>
        <p:spPr bwMode="auto">
          <a:xfrm>
            <a:off x="7620000" y="3924300"/>
            <a:ext cx="3635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G</a:t>
            </a:r>
          </a:p>
        </p:txBody>
      </p:sp>
      <p:sp>
        <p:nvSpPr>
          <p:cNvPr id="29116" name="TextBox 8"/>
          <p:cNvSpPr txBox="1">
            <a:spLocks noChangeArrowheads="1"/>
          </p:cNvSpPr>
          <p:nvPr/>
        </p:nvSpPr>
        <p:spPr bwMode="auto">
          <a:xfrm>
            <a:off x="8382000" y="4305300"/>
            <a:ext cx="3508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B</a:t>
            </a:r>
          </a:p>
        </p:txBody>
      </p:sp>
      <p:sp>
        <p:nvSpPr>
          <p:cNvPr id="29117" name="TextBox 9"/>
          <p:cNvSpPr txBox="1">
            <a:spLocks noChangeArrowheads="1"/>
          </p:cNvSpPr>
          <p:nvPr/>
        </p:nvSpPr>
        <p:spPr bwMode="auto">
          <a:xfrm>
            <a:off x="1143000" y="3467100"/>
            <a:ext cx="5953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row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5400000">
            <a:off x="457201" y="4838700"/>
            <a:ext cx="1828800" cy="317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19" name="TextBox 12"/>
          <p:cNvSpPr txBox="1">
            <a:spLocks noChangeArrowheads="1"/>
          </p:cNvSpPr>
          <p:nvPr/>
        </p:nvSpPr>
        <p:spPr bwMode="auto">
          <a:xfrm>
            <a:off x="1676400" y="3314700"/>
            <a:ext cx="10048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column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667000" y="3543300"/>
            <a:ext cx="4038600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57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Color spaces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How can we represent color?</a:t>
            </a:r>
          </a:p>
        </p:txBody>
      </p:sp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2286000"/>
            <a:ext cx="4724400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TextBox 4"/>
          <p:cNvSpPr txBox="1">
            <a:spLocks noChangeArrowheads="1"/>
          </p:cNvSpPr>
          <p:nvPr/>
        </p:nvSpPr>
        <p:spPr bwMode="auto">
          <a:xfrm>
            <a:off x="5686425" y="6596063"/>
            <a:ext cx="3457575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/>
              <a:t>http://en.wikipedia.org/wiki/File:RGB_illumination.jpg</a:t>
            </a:r>
          </a:p>
        </p:txBody>
      </p:sp>
    </p:spTree>
    <p:extLst>
      <p:ext uri="{BB962C8B-B14F-4D97-AF65-F5344CB8AC3E}">
        <p14:creationId xmlns:p14="http://schemas.microsoft.com/office/powerpoint/2010/main" val="296680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68D42-95AD-41F2-B260-85588DBE302C}" type="slidenum">
              <a:rPr lang="he-IL"/>
              <a:pPr/>
              <a:t>2</a:t>
            </a:fld>
            <a:endParaRPr lang="en-US"/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681038" y="471488"/>
            <a:ext cx="2029145" cy="584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32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pitchFamily="34" charset="0"/>
              </a:rPr>
              <a:t>Textbooks</a:t>
            </a:r>
            <a:endParaRPr lang="en-US" sz="320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cs typeface="Arial" pitchFamily="34" charset="0"/>
            </a:endParaRPr>
          </a:p>
        </p:txBody>
      </p:sp>
      <p:sp>
        <p:nvSpPr>
          <p:cNvPr id="23569" name="Rectangle 17"/>
          <p:cNvSpPr>
            <a:spLocks noChangeArrowheads="1"/>
          </p:cNvSpPr>
          <p:nvPr/>
        </p:nvSpPr>
        <p:spPr bwMode="auto">
          <a:xfrm>
            <a:off x="327947" y="1174443"/>
            <a:ext cx="5704144" cy="51577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/>
            <a:r>
              <a:rPr lang="en-US" sz="1800" dirty="0" smtClean="0">
                <a:latin typeface="+mj-lt"/>
              </a:rPr>
              <a:t>Digital Image Processing</a:t>
            </a:r>
          </a:p>
          <a:p>
            <a:pPr algn="l"/>
            <a:r>
              <a:rPr lang="en-US" sz="1800" b="0" dirty="0" smtClean="0">
                <a:latin typeface="+mj-lt"/>
              </a:rPr>
              <a:t>Kenneth R. </a:t>
            </a:r>
            <a:r>
              <a:rPr lang="en-US" sz="1800" b="0" dirty="0" err="1" smtClean="0">
                <a:latin typeface="+mj-lt"/>
              </a:rPr>
              <a:t>Castelman</a:t>
            </a:r>
            <a:endParaRPr lang="en-US" sz="1800" b="0" dirty="0" smtClean="0">
              <a:latin typeface="+mj-lt"/>
            </a:endParaRPr>
          </a:p>
          <a:p>
            <a:pPr algn="l"/>
            <a:r>
              <a:rPr lang="en-US" sz="1800" b="0" dirty="0" smtClean="0">
                <a:latin typeface="+mj-lt"/>
              </a:rPr>
              <a:t>Prentice Hall</a:t>
            </a:r>
          </a:p>
          <a:p>
            <a:pPr algn="l"/>
            <a:r>
              <a:rPr lang="en-US" sz="1800" b="0" dirty="0" smtClean="0">
                <a:latin typeface="+mj-lt"/>
              </a:rPr>
              <a:t>--------------------------------------</a:t>
            </a:r>
            <a:endParaRPr lang="en-US" sz="1800" dirty="0" smtClean="0">
              <a:latin typeface="+mj-lt"/>
            </a:endParaRPr>
          </a:p>
          <a:p>
            <a:pPr algn="l"/>
            <a:r>
              <a:rPr lang="en-US" sz="1800" dirty="0" smtClean="0">
                <a:solidFill>
                  <a:srgbClr val="FF0000"/>
                </a:solidFill>
                <a:latin typeface="+mj-lt"/>
              </a:rPr>
              <a:t>Digital Image Processing</a:t>
            </a:r>
            <a:r>
              <a:rPr lang="en-US" sz="1800" b="0" dirty="0" smtClean="0">
                <a:solidFill>
                  <a:srgbClr val="FF0000"/>
                </a:solidFill>
                <a:latin typeface="+mj-lt"/>
              </a:rPr>
              <a:t> </a:t>
            </a:r>
          </a:p>
          <a:p>
            <a:pPr algn="l"/>
            <a:r>
              <a:rPr lang="en-US" sz="1800" b="0" dirty="0" smtClean="0">
                <a:latin typeface="+mj-lt"/>
              </a:rPr>
              <a:t>Rafael C. Gonzalez and Richards E. Woods, </a:t>
            </a:r>
          </a:p>
          <a:p>
            <a:pPr algn="l"/>
            <a:r>
              <a:rPr lang="en-US" sz="1800" b="0" dirty="0" smtClean="0">
                <a:latin typeface="+mj-lt"/>
              </a:rPr>
              <a:t>Addison Wesley </a:t>
            </a:r>
          </a:p>
          <a:p>
            <a:pPr algn="l"/>
            <a:r>
              <a:rPr lang="en-US" sz="1800" b="0" dirty="0" smtClean="0">
                <a:latin typeface="+mj-lt"/>
              </a:rPr>
              <a:t>--------------------------------------</a:t>
            </a:r>
          </a:p>
          <a:p>
            <a:pPr algn="l"/>
            <a:r>
              <a:rPr lang="en-US" sz="1800" dirty="0" smtClean="0">
                <a:latin typeface="+mj-lt"/>
              </a:rPr>
              <a:t>Digital Image Processing</a:t>
            </a:r>
            <a:endParaRPr lang="en-US" sz="1800" b="0" dirty="0" smtClean="0">
              <a:latin typeface="+mj-lt"/>
            </a:endParaRPr>
          </a:p>
          <a:p>
            <a:pPr algn="l"/>
            <a:r>
              <a:rPr lang="en-US" sz="1800" b="0" dirty="0" smtClean="0">
                <a:latin typeface="+mj-lt"/>
              </a:rPr>
              <a:t> Rafael Gonzalez and Paul </a:t>
            </a:r>
            <a:r>
              <a:rPr lang="en-US" sz="1800" b="0" dirty="0" err="1" smtClean="0">
                <a:latin typeface="+mj-lt"/>
              </a:rPr>
              <a:t>Wintz</a:t>
            </a:r>
            <a:r>
              <a:rPr lang="en-US" sz="1800" b="0" dirty="0" smtClean="0">
                <a:latin typeface="+mj-lt"/>
              </a:rPr>
              <a:t> </a:t>
            </a:r>
          </a:p>
          <a:p>
            <a:pPr algn="l"/>
            <a:r>
              <a:rPr lang="en-US" sz="1800" b="0" dirty="0" smtClean="0">
                <a:latin typeface="+mj-lt"/>
              </a:rPr>
              <a:t>Addison Wesley </a:t>
            </a:r>
          </a:p>
          <a:p>
            <a:pPr algn="l"/>
            <a:r>
              <a:rPr lang="en-US" sz="1800" b="0" dirty="0" smtClean="0">
                <a:latin typeface="+mj-lt"/>
              </a:rPr>
              <a:t>--------------------------------------</a:t>
            </a:r>
            <a:endParaRPr lang="en-US" sz="1800" dirty="0" smtClean="0">
              <a:latin typeface="+mj-lt"/>
            </a:endParaRPr>
          </a:p>
          <a:p>
            <a:pPr algn="l"/>
            <a:r>
              <a:rPr lang="en-US" sz="1800" dirty="0" smtClean="0">
                <a:latin typeface="+mj-lt"/>
              </a:rPr>
              <a:t>Fundamentals of Digital Image Processing</a:t>
            </a:r>
            <a:endParaRPr lang="en-US" sz="1800" b="0" dirty="0" smtClean="0">
              <a:latin typeface="+mj-lt"/>
            </a:endParaRPr>
          </a:p>
          <a:p>
            <a:pPr algn="l"/>
            <a:r>
              <a:rPr lang="en-US" sz="1800" b="0" dirty="0" smtClean="0">
                <a:latin typeface="+mj-lt"/>
              </a:rPr>
              <a:t> Anil K. Jain </a:t>
            </a:r>
          </a:p>
          <a:p>
            <a:pPr algn="l"/>
            <a:r>
              <a:rPr lang="en-US" sz="1800" b="0" dirty="0" smtClean="0">
                <a:latin typeface="+mj-lt"/>
              </a:rPr>
              <a:t>Prentice Hall, 1989. </a:t>
            </a:r>
          </a:p>
          <a:p>
            <a:pPr algn="l"/>
            <a:r>
              <a:rPr lang="en-US" sz="1800" b="0" dirty="0" smtClean="0">
                <a:latin typeface="+mj-lt"/>
              </a:rPr>
              <a:t>-------------------------------------- </a:t>
            </a:r>
            <a:endParaRPr lang="en-US" sz="1800" b="0" dirty="0">
              <a:latin typeface="+mj-lt"/>
            </a:endParaRPr>
          </a:p>
        </p:txBody>
      </p:sp>
      <p:pic>
        <p:nvPicPr>
          <p:cNvPr id="23571" name="Picture 19" descr="http://img.flipkart.com/bk_imgs/677/9780132114677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74836" y="471488"/>
            <a:ext cx="1076325" cy="1428750"/>
          </a:xfrm>
          <a:prstGeom prst="rect">
            <a:avLst/>
          </a:prstGeom>
          <a:noFill/>
        </p:spPr>
      </p:pic>
      <p:pic>
        <p:nvPicPr>
          <p:cNvPr id="23573" name="Picture 21" descr="http://www1.idc.ac.il/toky/imageProc-10/gonzales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66635" y="2316060"/>
            <a:ext cx="1076325" cy="1419226"/>
          </a:xfrm>
          <a:prstGeom prst="rect">
            <a:avLst/>
          </a:prstGeom>
          <a:noFill/>
        </p:spPr>
      </p:pic>
      <p:pic>
        <p:nvPicPr>
          <p:cNvPr id="23575" name="Picture 23" descr="http://t1.gstatic.com/images?q=tbn:kBTJEhhwDDZMQM:http://vig-fp.prenhall.com/bigcovers/0133361659.jpg">
            <a:hlinkClick r:id="rId5"/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45519" y="4160311"/>
            <a:ext cx="1134960" cy="1586629"/>
          </a:xfrm>
          <a:prstGeom prst="rect">
            <a:avLst/>
          </a:prstGeom>
          <a:noFill/>
        </p:spPr>
      </p:pic>
      <p:pic>
        <p:nvPicPr>
          <p:cNvPr id="23577" name="Picture 25" descr="book cover">
            <a:hlinkClick r:id="rId7"/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044939" y="2294106"/>
            <a:ext cx="1060296" cy="14411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Color spaces: RGB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09601" y="1371600"/>
            <a:ext cx="4029122" cy="4038600"/>
            <a:chOff x="609600" y="1371600"/>
            <a:chExt cx="4724400" cy="4953000"/>
          </a:xfrm>
        </p:grpSpPr>
        <p:pic>
          <p:nvPicPr>
            <p:cNvPr id="2457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47700" y="1371600"/>
              <a:ext cx="4686300" cy="4686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" name="Group 37"/>
            <p:cNvGrpSpPr>
              <a:grpSpLocks/>
            </p:cNvGrpSpPr>
            <p:nvPr/>
          </p:nvGrpSpPr>
          <p:grpSpPr bwMode="auto">
            <a:xfrm>
              <a:off x="609600" y="4953000"/>
              <a:ext cx="1371600" cy="1371600"/>
              <a:chOff x="5486400" y="4648200"/>
              <a:chExt cx="1371600" cy="1371600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rot="10800000" flipV="1">
                <a:off x="5486400" y="5410200"/>
                <a:ext cx="838200" cy="22860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 rot="16200000" flipV="1">
                <a:off x="5905500" y="4991100"/>
                <a:ext cx="762000" cy="76200"/>
              </a:xfrm>
              <a:prstGeom prst="straightConnector1">
                <a:avLst/>
              </a:prstGeom>
              <a:ln w="57150">
                <a:solidFill>
                  <a:srgbClr val="00FF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/>
              <p:nvPr/>
            </p:nvCxnSpPr>
            <p:spPr>
              <a:xfrm rot="16200000" flipH="1">
                <a:off x="6286500" y="5448300"/>
                <a:ext cx="609600" cy="533400"/>
              </a:xfrm>
              <a:prstGeom prst="straightConnector1">
                <a:avLst/>
              </a:prstGeom>
              <a:ln w="57150">
                <a:solidFill>
                  <a:srgbClr val="0000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581" name="TextBox 31"/>
            <p:cNvSpPr txBox="1">
              <a:spLocks noChangeArrowheads="1"/>
            </p:cNvSpPr>
            <p:nvPr/>
          </p:nvSpPr>
          <p:spPr bwMode="auto">
            <a:xfrm>
              <a:off x="3844056" y="1468976"/>
              <a:ext cx="696913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/>
                <a:t>0,1,0</a:t>
              </a:r>
            </a:p>
          </p:txBody>
        </p:sp>
        <p:sp>
          <p:nvSpPr>
            <p:cNvPr id="24582" name="TextBox 32"/>
            <p:cNvSpPr txBox="1">
              <a:spLocks noChangeArrowheads="1"/>
            </p:cNvSpPr>
            <p:nvPr/>
          </p:nvSpPr>
          <p:spPr bwMode="auto">
            <a:xfrm>
              <a:off x="4201453" y="5487448"/>
              <a:ext cx="696913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/>
                <a:t>0,0,1</a:t>
              </a:r>
            </a:p>
          </p:txBody>
        </p:sp>
        <p:sp>
          <p:nvSpPr>
            <p:cNvPr id="24583" name="TextBox 33"/>
            <p:cNvSpPr txBox="1">
              <a:spLocks noChangeArrowheads="1"/>
            </p:cNvSpPr>
            <p:nvPr/>
          </p:nvSpPr>
          <p:spPr bwMode="auto">
            <a:xfrm>
              <a:off x="609600" y="4343400"/>
              <a:ext cx="696913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/>
                <a:t>1,0,0</a:t>
              </a:r>
            </a:p>
          </p:txBody>
        </p:sp>
      </p:grpSp>
      <p:sp>
        <p:nvSpPr>
          <p:cNvPr id="24584" name="TextBox 38"/>
          <p:cNvSpPr txBox="1">
            <a:spLocks noChangeArrowheads="1"/>
          </p:cNvSpPr>
          <p:nvPr/>
        </p:nvSpPr>
        <p:spPr bwMode="auto">
          <a:xfrm>
            <a:off x="4106863" y="6581775"/>
            <a:ext cx="503713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Image from: http://en.wikipedia.org/wiki/File:RGB_color_solid_cube.png</a:t>
            </a:r>
          </a:p>
        </p:txBody>
      </p:sp>
      <p:sp>
        <p:nvSpPr>
          <p:cNvPr id="19465" name="TextBox 39"/>
          <p:cNvSpPr txBox="1">
            <a:spLocks noChangeArrowheads="1"/>
          </p:cNvSpPr>
          <p:nvPr/>
        </p:nvSpPr>
        <p:spPr bwMode="auto">
          <a:xfrm>
            <a:off x="228600" y="5486400"/>
            <a:ext cx="35941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/>
              <a:t>Some drawbacks</a:t>
            </a:r>
          </a:p>
          <a:p>
            <a:pPr>
              <a:buFont typeface="Arial" charset="0"/>
              <a:buChar char="•"/>
            </a:pPr>
            <a:r>
              <a:rPr lang="en-US" sz="2000" dirty="0"/>
              <a:t> Strongly correlated channels</a:t>
            </a:r>
          </a:p>
          <a:p>
            <a:pPr>
              <a:buFont typeface="Arial" charset="0"/>
              <a:buChar char="•"/>
            </a:pPr>
            <a:r>
              <a:rPr lang="en-US" sz="2000" dirty="0"/>
              <a:t> Non-perceptual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6800" y="838200"/>
            <a:ext cx="28216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 color space</a:t>
            </a:r>
            <a:endParaRPr lang="en-US" sz="2400" dirty="0"/>
          </a:p>
        </p:txBody>
      </p:sp>
      <p:pic>
        <p:nvPicPr>
          <p:cNvPr id="116738" name="Picture 2" descr="C:\Users\Hoiem\Documents\Classes\Spring11 - Computer Vision\figs\color spaces\neighborhood6_rgb_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1405035"/>
            <a:ext cx="2286000" cy="1562877"/>
          </a:xfrm>
          <a:prstGeom prst="rect">
            <a:avLst/>
          </a:prstGeom>
          <a:noFill/>
        </p:spPr>
      </p:pic>
      <p:pic>
        <p:nvPicPr>
          <p:cNvPr id="116739" name="Picture 3" descr="C:\Users\Hoiem\Documents\Classes\Spring11 - Computer Vision\figs\color spaces\neighborhood6_rgb_b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0" y="4648200"/>
            <a:ext cx="2286000" cy="1562877"/>
          </a:xfrm>
          <a:prstGeom prst="rect">
            <a:avLst/>
          </a:prstGeom>
          <a:noFill/>
        </p:spPr>
      </p:pic>
      <p:pic>
        <p:nvPicPr>
          <p:cNvPr id="116740" name="Picture 4" descr="C:\Users\Hoiem\Documents\Classes\Spring11 - Computer Vision\figs\color spaces\neighborhood6_rgb_g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0" y="3035968"/>
            <a:ext cx="2286000" cy="1562877"/>
          </a:xfrm>
          <a:prstGeom prst="rect">
            <a:avLst/>
          </a:prstGeom>
          <a:noFill/>
        </p:spPr>
      </p:pic>
      <p:pic>
        <p:nvPicPr>
          <p:cNvPr id="116741" name="Picture 5" descr="C:\Users\Hoiem\Documents\Classes\Spring10 - Computer Vision\figs\nieghborhood6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67600" y="0"/>
            <a:ext cx="1676400" cy="114611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7696200" y="2069068"/>
            <a:ext cx="840295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</a:t>
            </a:r>
          </a:p>
          <a:p>
            <a:r>
              <a:rPr lang="en-US" sz="1100" dirty="0" smtClean="0"/>
              <a:t>(G=0,B=0)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696200" y="3657600"/>
            <a:ext cx="833883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</a:t>
            </a:r>
          </a:p>
          <a:p>
            <a:r>
              <a:rPr lang="en-US" sz="1100" dirty="0" smtClean="0"/>
              <a:t>(R=0,B=0)</a:t>
            </a:r>
            <a:endParaRPr lang="en-US" sz="11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7696200" y="5257800"/>
            <a:ext cx="848309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</a:t>
            </a:r>
          </a:p>
          <a:p>
            <a:r>
              <a:rPr lang="en-US" sz="1100" dirty="0" smtClean="0"/>
              <a:t>(R=0,G=0)</a:t>
            </a:r>
          </a:p>
        </p:txBody>
      </p:sp>
    </p:spTree>
    <p:extLst>
      <p:ext uri="{BB962C8B-B14F-4D97-AF65-F5344CB8AC3E}">
        <p14:creationId xmlns:p14="http://schemas.microsoft.com/office/powerpoint/2010/main" val="57107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spaces: HSV</a:t>
            </a:r>
          </a:p>
        </p:txBody>
      </p:sp>
      <p:pic>
        <p:nvPicPr>
          <p:cNvPr id="25603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905000"/>
            <a:ext cx="4953000" cy="4363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143000" y="1143000"/>
            <a:ext cx="3363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Intuitive color space</a:t>
            </a:r>
            <a:endParaRPr lang="en-US" sz="2800" dirty="0"/>
          </a:p>
        </p:txBody>
      </p:sp>
      <p:pic>
        <p:nvPicPr>
          <p:cNvPr id="117762" name="Picture 2" descr="C:\Users\Hoiem\Documents\Classes\Spring11 - Computer Vision\figs\color spaces\neighborhood6_hsv_v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600" y="4990322"/>
            <a:ext cx="2286000" cy="1562878"/>
          </a:xfrm>
          <a:prstGeom prst="rect">
            <a:avLst/>
          </a:prstGeom>
          <a:noFill/>
        </p:spPr>
      </p:pic>
      <p:pic>
        <p:nvPicPr>
          <p:cNvPr id="117763" name="Picture 3" descr="C:\Users\Hoiem\Documents\Classes\Spring11 - Computer Vision\figs\color spaces\neighborhood6_hsv_h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62600" y="1561322"/>
            <a:ext cx="2286000" cy="1562878"/>
          </a:xfrm>
          <a:prstGeom prst="rect">
            <a:avLst/>
          </a:prstGeom>
          <a:noFill/>
        </p:spPr>
      </p:pic>
      <p:pic>
        <p:nvPicPr>
          <p:cNvPr id="117764" name="Picture 4" descr="C:\Users\Hoiem\Documents\Classes\Spring11 - Computer Vision\figs\color spaces\neighborhood6_hsv_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62600" y="3237722"/>
            <a:ext cx="2286000" cy="1562878"/>
          </a:xfrm>
          <a:prstGeom prst="rect">
            <a:avLst/>
          </a:prstGeom>
          <a:noFill/>
        </p:spPr>
      </p:pic>
      <p:pic>
        <p:nvPicPr>
          <p:cNvPr id="8" name="Picture 5" descr="C:\Users\Hoiem\Documents\Classes\Spring10 - Computer Vision\figs\nieghborhood6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67600" y="0"/>
            <a:ext cx="1676400" cy="114611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907764" y="2057400"/>
            <a:ext cx="825867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</a:t>
            </a:r>
          </a:p>
          <a:p>
            <a:r>
              <a:rPr lang="en-US" sz="1100" dirty="0" smtClean="0"/>
              <a:t>(S=1,V=1)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7948864" y="3733800"/>
            <a:ext cx="833883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</a:t>
            </a:r>
            <a:endParaRPr lang="en-US" b="1" dirty="0" smtClean="0"/>
          </a:p>
          <a:p>
            <a:r>
              <a:rPr lang="en-US" sz="1100" dirty="0" smtClean="0"/>
              <a:t>(H=1,V=1)</a:t>
            </a:r>
            <a:endParaRPr 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7924800" y="5562600"/>
            <a:ext cx="833883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</a:t>
            </a:r>
          </a:p>
          <a:p>
            <a:r>
              <a:rPr lang="en-US" sz="1100" dirty="0" smtClean="0"/>
              <a:t>(H=1,S=0)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5466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spaces: </a:t>
            </a:r>
            <a:r>
              <a:rPr lang="en-US" dirty="0" err="1" smtClean="0"/>
              <a:t>YCbCr</a:t>
            </a:r>
            <a:endParaRPr lang="en-US" dirty="0"/>
          </a:p>
        </p:txBody>
      </p:sp>
      <p:pic>
        <p:nvPicPr>
          <p:cNvPr id="118787" name="Picture 3" descr="C:\Users\Hoiem\Documents\Classes\Spring11 - Computer Vision\figs\color spaces\neighborhood6_ycbcr_c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3161522"/>
            <a:ext cx="2286000" cy="1562878"/>
          </a:xfrm>
          <a:prstGeom prst="rect">
            <a:avLst/>
          </a:prstGeom>
          <a:noFill/>
        </p:spPr>
      </p:pic>
      <p:pic>
        <p:nvPicPr>
          <p:cNvPr id="118788" name="Picture 4" descr="C:\Users\Hoiem\Documents\Classes\Spring11 - Computer Vision\figs\color spaces\neighborhood6_ycbcr_c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0" y="4837922"/>
            <a:ext cx="2286000" cy="1562878"/>
          </a:xfrm>
          <a:prstGeom prst="rect">
            <a:avLst/>
          </a:prstGeom>
          <a:noFill/>
        </p:spPr>
      </p:pic>
      <p:pic>
        <p:nvPicPr>
          <p:cNvPr id="118789" name="Picture 5" descr="C:\Users\Hoiem\Documents\Classes\Spring11 - Computer Vision\figs\color spaces\neighborhood6_ycbcr_y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6400" y="1485122"/>
            <a:ext cx="2286000" cy="1562878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7907764" y="2057400"/>
            <a:ext cx="1200970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Y</a:t>
            </a:r>
          </a:p>
          <a:p>
            <a:r>
              <a:rPr lang="en-US" sz="1100" dirty="0" smtClean="0"/>
              <a:t>(</a:t>
            </a:r>
            <a:r>
              <a:rPr lang="en-US" sz="1100" dirty="0" err="1" smtClean="0"/>
              <a:t>Cb</a:t>
            </a:r>
            <a:r>
              <a:rPr lang="en-US" sz="1100" dirty="0" smtClean="0"/>
              <a:t>=0.5,Cr=0.5)</a:t>
            </a:r>
            <a:endParaRPr 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7948864" y="3733800"/>
            <a:ext cx="1114408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Cb</a:t>
            </a:r>
            <a:endParaRPr lang="en-US" b="1" dirty="0" smtClean="0"/>
          </a:p>
          <a:p>
            <a:r>
              <a:rPr lang="en-US" sz="1100" dirty="0" smtClean="0"/>
              <a:t>(Y=0.5,Cr=0.5)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7924800" y="5410200"/>
            <a:ext cx="1107996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Cr</a:t>
            </a:r>
          </a:p>
          <a:p>
            <a:r>
              <a:rPr lang="en-US" sz="1100" dirty="0" smtClean="0"/>
              <a:t>(Y=0.5,Cb=05)</a:t>
            </a:r>
            <a:endParaRPr lang="en-US" sz="1100" dirty="0"/>
          </a:p>
        </p:txBody>
      </p:sp>
      <p:pic>
        <p:nvPicPr>
          <p:cNvPr id="11" name="Picture 5" descr="C:\Users\Hoiem\Documents\Classes\Spring10 - Computer Vision\figs\nieghborhood6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67600" y="0"/>
            <a:ext cx="1676400" cy="1146110"/>
          </a:xfrm>
          <a:prstGeom prst="rect">
            <a:avLst/>
          </a:prstGeom>
          <a:noFill/>
        </p:spPr>
      </p:pic>
      <p:pic>
        <p:nvPicPr>
          <p:cNvPr id="118791" name="Picture 7" descr="http://upload.wikimedia.org/wikipedia/commons/thumb/5/53/YCbCr-CbCr_Y0.png/120px-YCbCr-CbCr_Y0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5802" y="2057400"/>
            <a:ext cx="1828800" cy="1828802"/>
          </a:xfrm>
          <a:prstGeom prst="rect">
            <a:avLst/>
          </a:prstGeom>
          <a:noFill/>
        </p:spPr>
      </p:pic>
      <p:pic>
        <p:nvPicPr>
          <p:cNvPr id="118793" name="Picture 9" descr="http://upload.wikimedia.org/wikipedia/commons/thumb/9/91/YCbCr-CbCr_Y50.png/120px-YCbCr-CbCr_Y50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895602" y="2057400"/>
            <a:ext cx="1828798" cy="1828800"/>
          </a:xfrm>
          <a:prstGeom prst="rect">
            <a:avLst/>
          </a:prstGeom>
          <a:noFill/>
        </p:spPr>
      </p:pic>
      <p:pic>
        <p:nvPicPr>
          <p:cNvPr id="118795" name="Picture 11" descr="http://upload.wikimedia.org/wikipedia/commons/thumb/0/08/YCbCr-CbCr_Y100.png/120px-YCbCr-CbCr_Y100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828804" y="4648200"/>
            <a:ext cx="1828798" cy="1828800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1303555" y="1676400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Y=0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352802" y="1676400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Y=0.5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362204" y="4267200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Y=1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85802" y="4038600"/>
            <a:ext cx="1752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295402" y="403860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Cb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 rot="5400000" flipH="1" flipV="1">
            <a:off x="-342898" y="2933700"/>
            <a:ext cx="1752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5078" y="281940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09600" y="838200"/>
            <a:ext cx="457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Fast to compute, good for compression, used by TV</a:t>
            </a:r>
            <a:endParaRPr lang="en-US" sz="2400" dirty="0"/>
          </a:p>
        </p:txBody>
      </p:sp>
      <p:pic>
        <p:nvPicPr>
          <p:cNvPr id="107522" name="Picture 2" descr="\begin{align}&#10;Y'  &amp;=&amp;  16 &amp;+&amp; \frac{ 65.738 \cdot R'_D}{256} &amp;+&amp; \frac{129.057 \cdot G'_D}{256} &amp;+&amp; \frac{ 25.064 \cdot B'_D}{256}\\&#10;C_B &amp;=&amp; 128 &amp;+&amp; \frac{-37.945 \cdot R'_D}{256} &amp;-&amp; \frac{ 74.494 \cdot G'_D}{256} &amp;+&amp; \frac{112.439 \cdot B'_D}{256}\\&#10;C_R &amp;=&amp; 128 &amp;+&amp; \frac{112.439 \cdot R'_D}{256} &amp;-&amp; \frac{ 94.154 \cdot G'_D}{256} &amp;-&amp; \frac{ 18.285 \cdot B'_D}{256}&#10;\end{align}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5410200"/>
            <a:ext cx="497205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27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spaces: CIE L*a*b*</a:t>
            </a:r>
          </a:p>
        </p:txBody>
      </p:sp>
      <p:sp>
        <p:nvSpPr>
          <p:cNvPr id="26627" name="TextBox 4"/>
          <p:cNvSpPr txBox="1">
            <a:spLocks noChangeArrowheads="1"/>
          </p:cNvSpPr>
          <p:nvPr/>
        </p:nvSpPr>
        <p:spPr bwMode="auto">
          <a:xfrm>
            <a:off x="1447800" y="990600"/>
            <a:ext cx="57246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</a:rPr>
              <a:t>“Perceptually </a:t>
            </a:r>
            <a:r>
              <a:rPr lang="en-US" sz="2800" dirty="0" smtClean="0">
                <a:solidFill>
                  <a:prstClr val="black"/>
                </a:solidFill>
              </a:rPr>
              <a:t>uniform</a:t>
            </a:r>
            <a:r>
              <a:rPr lang="en-US" sz="2800" dirty="0">
                <a:solidFill>
                  <a:prstClr val="black"/>
                </a:solidFill>
              </a:rPr>
              <a:t>” color space</a:t>
            </a:r>
          </a:p>
        </p:txBody>
      </p:sp>
      <p:pic>
        <p:nvPicPr>
          <p:cNvPr id="26628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628091"/>
            <a:ext cx="3733800" cy="389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1857" name="Picture 1" descr="C:\Users\Hoiem\Documents\Classes\Spring11 - Computer Vision\figs\color spaces\neighborhood6_lab_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600" y="4990322"/>
            <a:ext cx="2286000" cy="1562878"/>
          </a:xfrm>
          <a:prstGeom prst="rect">
            <a:avLst/>
          </a:prstGeom>
          <a:noFill/>
        </p:spPr>
      </p:pic>
      <p:pic>
        <p:nvPicPr>
          <p:cNvPr id="121858" name="Picture 2" descr="C:\Users\Hoiem\Documents\Classes\Spring11 - Computer Vision\figs\color spaces\neighborhood6_lab_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62600" y="1652762"/>
            <a:ext cx="2286000" cy="1562878"/>
          </a:xfrm>
          <a:prstGeom prst="rect">
            <a:avLst/>
          </a:prstGeom>
          <a:noFill/>
        </p:spPr>
      </p:pic>
      <p:pic>
        <p:nvPicPr>
          <p:cNvPr id="121859" name="Picture 3" descr="C:\Users\Hoiem\Documents\Classes\Spring11 - Computer Vision\figs\color spaces\neighborhood6_lab_a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62600" y="3329162"/>
            <a:ext cx="2286000" cy="1562878"/>
          </a:xfrm>
          <a:prstGeom prst="rect">
            <a:avLst/>
          </a:prstGeom>
          <a:noFill/>
        </p:spPr>
      </p:pic>
      <p:pic>
        <p:nvPicPr>
          <p:cNvPr id="8" name="Picture 5" descr="C:\Users\Hoiem\Documents\Classes\Spring10 - Computer Vision\figs\nieghborhood6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20215" y="336251"/>
            <a:ext cx="1676400" cy="114611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907764" y="2057400"/>
            <a:ext cx="793807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</a:rPr>
              <a:t>L</a:t>
            </a:r>
            <a:endParaRPr lang="en-US" b="1" dirty="0" smtClean="0">
              <a:solidFill>
                <a:prstClr val="black"/>
              </a:solidFill>
            </a:endParaRPr>
          </a:p>
          <a:p>
            <a:r>
              <a:rPr lang="en-US" sz="1100" dirty="0" smtClean="0">
                <a:solidFill>
                  <a:prstClr val="black"/>
                </a:solidFill>
              </a:rPr>
              <a:t>(a=0,b=0)</a:t>
            </a:r>
            <a:endParaRPr lang="en-US" sz="1100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48864" y="3733800"/>
            <a:ext cx="872355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</a:rPr>
              <a:t>a</a:t>
            </a:r>
          </a:p>
          <a:p>
            <a:r>
              <a:rPr lang="en-US" sz="1100" dirty="0" smtClean="0">
                <a:solidFill>
                  <a:prstClr val="black"/>
                </a:solidFill>
              </a:rPr>
              <a:t>(L=65,b=0)</a:t>
            </a:r>
            <a:endParaRPr lang="en-US" sz="11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24800" y="5562600"/>
            <a:ext cx="872355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</a:rPr>
              <a:t>b</a:t>
            </a:r>
            <a:endParaRPr lang="en-US" b="1" dirty="0" smtClean="0">
              <a:solidFill>
                <a:prstClr val="black"/>
              </a:solidFill>
            </a:endParaRPr>
          </a:p>
          <a:p>
            <a:r>
              <a:rPr lang="en-US" sz="1100" dirty="0" smtClean="0">
                <a:solidFill>
                  <a:prstClr val="black"/>
                </a:solidFill>
              </a:rPr>
              <a:t>(L=65,a=0)</a:t>
            </a:r>
            <a:endParaRPr lang="en-US" sz="1100" dirty="0">
              <a:solidFill>
                <a:prstClr val="black"/>
              </a:solidFill>
            </a:endParaRPr>
          </a:p>
        </p:txBody>
      </p:sp>
      <p:sp>
        <p:nvSpPr>
          <p:cNvPr id="12" name="TextBox 4"/>
          <p:cNvSpPr txBox="1">
            <a:spLocks noChangeArrowheads="1"/>
          </p:cNvSpPr>
          <p:nvPr/>
        </p:nvSpPr>
        <p:spPr bwMode="auto">
          <a:xfrm>
            <a:off x="654249" y="5778043"/>
            <a:ext cx="264046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Luminance = brightness</a:t>
            </a:r>
          </a:p>
          <a:p>
            <a:r>
              <a:rPr lang="en-US" dirty="0">
                <a:solidFill>
                  <a:prstClr val="black"/>
                </a:solidFill>
              </a:rPr>
              <a:t>Chrominance = color</a:t>
            </a:r>
          </a:p>
        </p:txBody>
      </p:sp>
    </p:spTree>
    <p:extLst>
      <p:ext uri="{BB962C8B-B14F-4D97-AF65-F5344CB8AC3E}">
        <p14:creationId xmlns:p14="http://schemas.microsoft.com/office/powerpoint/2010/main" val="341367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14600"/>
            <a:ext cx="8686800" cy="16002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3600" dirty="0" smtClean="0"/>
              <a:t>Which contains more information?</a:t>
            </a:r>
            <a:br>
              <a:rPr lang="en-US" sz="3600" dirty="0" smtClean="0"/>
            </a:br>
            <a:r>
              <a:rPr lang="en-US" sz="3200" dirty="0" smtClean="0"/>
              <a:t>(a) </a:t>
            </a:r>
            <a:r>
              <a:rPr lang="en-US" sz="3200" b="1" dirty="0" smtClean="0"/>
              <a:t>intensity</a:t>
            </a:r>
            <a:r>
              <a:rPr lang="en-US" sz="3200" dirty="0" smtClean="0"/>
              <a:t> (1 channel) 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>(b) </a:t>
            </a:r>
            <a:r>
              <a:rPr lang="en-US" sz="3200" b="1" dirty="0" smtClean="0"/>
              <a:t>chrominance</a:t>
            </a:r>
            <a:r>
              <a:rPr lang="en-US" sz="3200" dirty="0" smtClean="0"/>
              <a:t> (</a:t>
            </a:r>
            <a:r>
              <a:rPr lang="zh-CN" altLang="en-US" sz="3200" b="1" dirty="0" smtClean="0">
                <a:effectLst/>
              </a:rPr>
              <a:t>色度 </a:t>
            </a:r>
            <a:r>
              <a:rPr lang="en-US" sz="3200" dirty="0" smtClean="0"/>
              <a:t>2 channels)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4143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B6B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971800"/>
            <a:ext cx="8229600" cy="9144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solidFill>
                  <a:srgbClr val="FF4A7E"/>
                </a:solidFill>
              </a:rPr>
              <a:t>If you had to choose, would you rather go without </a:t>
            </a:r>
            <a:r>
              <a:rPr lang="en-US" dirty="0" smtClean="0">
                <a:solidFill>
                  <a:srgbClr val="32000C"/>
                </a:solidFill>
              </a:rPr>
              <a:t>luminance</a:t>
            </a:r>
            <a:r>
              <a:rPr lang="en-US" dirty="0" smtClean="0">
                <a:solidFill>
                  <a:srgbClr val="FF4A7E"/>
                </a:solidFill>
              </a:rPr>
              <a:t> or chrominance?</a:t>
            </a:r>
            <a:endParaRPr lang="en-US" dirty="0">
              <a:solidFill>
                <a:srgbClr val="FF4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11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Only color shown – constant intensity</a:t>
            </a:r>
          </a:p>
        </p:txBody>
      </p:sp>
      <p:pic>
        <p:nvPicPr>
          <p:cNvPr id="29699" name="Picture 2" descr="C:\Documents and Settings\Derek Hoiem\My Documents\Classes\Spring09 - Visual Scene Understanding\material\figs\neighborhood6_a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600200"/>
            <a:ext cx="6018213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0" name="TextBox 4"/>
          <p:cNvSpPr txBox="1">
            <a:spLocks noChangeArrowheads="1"/>
          </p:cNvSpPr>
          <p:nvPr/>
        </p:nvSpPr>
        <p:spPr bwMode="auto">
          <a:xfrm>
            <a:off x="2124075" y="5943600"/>
            <a:ext cx="52673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/>
              <a:t>Only color shown – constant intensity</a:t>
            </a:r>
          </a:p>
        </p:txBody>
      </p:sp>
    </p:spTree>
    <p:extLst>
      <p:ext uri="{BB962C8B-B14F-4D97-AF65-F5344CB8AC3E}">
        <p14:creationId xmlns:p14="http://schemas.microsoft.com/office/powerpoint/2010/main" val="296423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Only intensity shown – constant color</a:t>
            </a:r>
          </a:p>
        </p:txBody>
      </p:sp>
      <p:sp>
        <p:nvSpPr>
          <p:cNvPr id="30723" name="TextBox 4"/>
          <p:cNvSpPr txBox="1">
            <a:spLocks noChangeArrowheads="1"/>
          </p:cNvSpPr>
          <p:nvPr/>
        </p:nvSpPr>
        <p:spPr bwMode="auto">
          <a:xfrm>
            <a:off x="2057400" y="6019800"/>
            <a:ext cx="52673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/>
              <a:t>Only intensity shown – constant color</a:t>
            </a:r>
          </a:p>
        </p:txBody>
      </p:sp>
      <p:pic>
        <p:nvPicPr>
          <p:cNvPr id="30724" name="Picture 2" descr="C:\Documents and Settings\Derek Hoiem\My Documents\Classes\Spring09 - Visual Scene Understanding\material\figs\neighborhood6_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600200"/>
            <a:ext cx="6019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9763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Most information in intensity</a:t>
            </a:r>
          </a:p>
        </p:txBody>
      </p:sp>
      <p:sp>
        <p:nvSpPr>
          <p:cNvPr id="31747" name="TextBox 4"/>
          <p:cNvSpPr txBox="1">
            <a:spLocks noChangeArrowheads="1"/>
          </p:cNvSpPr>
          <p:nvPr/>
        </p:nvSpPr>
        <p:spPr bwMode="auto">
          <a:xfrm>
            <a:off x="3352800" y="6096000"/>
            <a:ext cx="21717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Original image</a:t>
            </a:r>
          </a:p>
        </p:txBody>
      </p:sp>
      <p:pic>
        <p:nvPicPr>
          <p:cNvPr id="31748" name="Picture 2" descr="C:\Documents and Settings\Derek Hoiem\My Documents\Classes\Spring09 - Visual Scene Understanding\material\figs\nieghborhood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600200"/>
            <a:ext cx="6019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830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1017" name="Picture 9" descr="C:\Documents and Settings\user\Desktop\Capture-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56697" y="3215147"/>
            <a:ext cx="3131677" cy="3131677"/>
          </a:xfrm>
          <a:prstGeom prst="rect">
            <a:avLst/>
          </a:prstGeom>
          <a:noFill/>
        </p:spPr>
      </p:pic>
      <p:sp>
        <p:nvSpPr>
          <p:cNvPr id="8110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3083" y="1893885"/>
            <a:ext cx="8037870" cy="13212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200" dirty="0" err="1" smtClean="0"/>
              <a:t>Mingkui</a:t>
            </a:r>
            <a:r>
              <a:rPr lang="en-US" sz="3200" dirty="0" smtClean="0"/>
              <a:t> Tan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accent2"/>
                </a:solidFill>
              </a:rPr>
              <a:t>mingkuitan@scut.edu.cn</a:t>
            </a:r>
            <a:endParaRPr lang="en-US" sz="24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sz="24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6A042-8C97-49A9-AAEF-FD54E778C3F6}" type="slidenum">
              <a:rPr lang="he-IL"/>
              <a:pPr/>
              <a:t>29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308" y="846161"/>
            <a:ext cx="868577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Basics of Image Processing</a:t>
            </a:r>
          </a:p>
        </p:txBody>
      </p:sp>
      <p:sp>
        <p:nvSpPr>
          <p:cNvPr id="2" name="矩形 1"/>
          <p:cNvSpPr/>
          <p:nvPr/>
        </p:nvSpPr>
        <p:spPr>
          <a:xfrm>
            <a:off x="481775" y="4284633"/>
            <a:ext cx="31485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altLang="zh-CN" sz="2000" dirty="0" smtClean="0"/>
              <a:t>Slides are mainly adapted from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Prof. </a:t>
            </a:r>
            <a:r>
              <a:rPr lang="en-US" altLang="zh-CN" sz="2000" b="1" dirty="0" err="1" smtClean="0">
                <a:solidFill>
                  <a:srgbClr val="FF0000"/>
                </a:solidFill>
              </a:rPr>
              <a:t>Yacov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 Hel-Or </a:t>
            </a:r>
            <a:r>
              <a:rPr lang="en-US" altLang="zh-CN" sz="2000" dirty="0" smtClean="0"/>
              <a:t>and </a:t>
            </a:r>
            <a:r>
              <a:rPr lang="en-US" altLang="zh-CN" sz="2000" b="1" dirty="0">
                <a:solidFill>
                  <a:srgbClr val="FF0000"/>
                </a:solidFill>
              </a:rPr>
              <a:t>Prof.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 Derek </a:t>
            </a:r>
            <a:r>
              <a:rPr lang="en-US" altLang="zh-CN" sz="2000" b="1" dirty="0" err="1" smtClean="0">
                <a:solidFill>
                  <a:srgbClr val="FF0000"/>
                </a:solidFill>
              </a:rPr>
              <a:t>Hoiem</a:t>
            </a:r>
            <a:r>
              <a:rPr lang="en-US" altLang="zh-CN" sz="2000" dirty="0" smtClean="0"/>
              <a:t>. </a:t>
            </a:r>
          </a:p>
          <a:p>
            <a:pPr algn="l">
              <a:lnSpc>
                <a:spcPct val="90000"/>
              </a:lnSpc>
            </a:pPr>
            <a:r>
              <a:rPr lang="en-US" altLang="zh-CN" sz="2000" dirty="0" smtClean="0"/>
              <a:t>Thank </a:t>
            </a:r>
            <a:r>
              <a:rPr lang="en-US" altLang="zh-CN" sz="2000" b="1" dirty="0" err="1">
                <a:solidFill>
                  <a:srgbClr val="FF0000"/>
                </a:solidFill>
              </a:rPr>
              <a:t>Yacov</a:t>
            </a:r>
            <a:r>
              <a:rPr lang="en-US" altLang="zh-CN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Hel-Or </a:t>
            </a:r>
            <a:r>
              <a:rPr lang="en-US" altLang="zh-CN" sz="2000" dirty="0" smtClean="0"/>
              <a:t>and </a:t>
            </a:r>
            <a:r>
              <a:rPr lang="en-US" altLang="zh-CN" sz="2000" b="1" dirty="0">
                <a:solidFill>
                  <a:srgbClr val="FF0000"/>
                </a:solidFill>
              </a:rPr>
              <a:t>Derek </a:t>
            </a:r>
            <a:r>
              <a:rPr lang="en-US" altLang="zh-CN" sz="2000" b="1" dirty="0" err="1" smtClean="0">
                <a:solidFill>
                  <a:srgbClr val="FF0000"/>
                </a:solidFill>
              </a:rPr>
              <a:t>Hoiem</a:t>
            </a:r>
            <a:r>
              <a:rPr lang="en-US" altLang="zh-CN" sz="2000" dirty="0" smtClean="0"/>
              <a:t>!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36802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0182"/>
            <a:ext cx="8229600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About the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728" y="1187355"/>
            <a:ext cx="8250072" cy="5390866"/>
          </a:xfrm>
        </p:spPr>
        <p:txBody>
          <a:bodyPr>
            <a:normAutofit fontScale="92500"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dirty="0" smtClean="0"/>
              <a:t>Goals of this course: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b="1" dirty="0" smtClean="0"/>
              <a:t>Introductory course</a:t>
            </a:r>
            <a:r>
              <a:rPr lang="en-US" dirty="0" smtClean="0"/>
              <a:t>: </a:t>
            </a:r>
            <a:r>
              <a:rPr lang="en-US" altLang="zh-CN" dirty="0"/>
              <a:t>Getting acquainted with basic properties of images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zh-CN" dirty="0" smtClean="0"/>
              <a:t>B</a:t>
            </a:r>
            <a:r>
              <a:rPr lang="en-US" dirty="0" smtClean="0"/>
              <a:t>asic concepts, classical methods, Getting acquainted with various representations of image data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 smtClean="0"/>
              <a:t>Acquire fundamental knowledge in processing and analysis digital images</a:t>
            </a:r>
            <a:endParaRPr lang="en-US" sz="3200" dirty="0" smtClean="0"/>
          </a:p>
          <a:p>
            <a:pPr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200" dirty="0" smtClean="0"/>
              <a:t>Pre-requisites: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zh-CN" dirty="0" smtClean="0"/>
              <a:t>Probability and Statistics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 smtClean="0"/>
              <a:t>Matrix Computations</a:t>
            </a:r>
            <a:endParaRPr lang="en-US" sz="3200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F876C-ED57-47CE-A10D-5276AD31AB21}" type="slidenum">
              <a:rPr lang="he-IL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446" y="336755"/>
            <a:ext cx="8229600" cy="685800"/>
          </a:xfrm>
        </p:spPr>
        <p:txBody>
          <a:bodyPr/>
          <a:lstStyle/>
          <a:p>
            <a:r>
              <a:rPr lang="en-US" dirty="0" smtClean="0"/>
              <a:t>Image Processing </a:t>
            </a:r>
            <a:r>
              <a:rPr lang="en-US" dirty="0" err="1" smtClean="0"/>
              <a:t>v.s</a:t>
            </a:r>
            <a:r>
              <a:rPr lang="en-US" dirty="0" smtClean="0"/>
              <a:t>. Computer Vision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F876C-ED57-47CE-A10D-5276AD31AB21}" type="slidenum">
              <a:rPr lang="he-IL" smtClean="0"/>
              <a:pPr/>
              <a:t>30</a:t>
            </a:fld>
            <a:endParaRPr 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606720" y="1996324"/>
            <a:ext cx="2377255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/>
            <a:r>
              <a:rPr lang="en-US" sz="2000" b="1" dirty="0">
                <a:solidFill>
                  <a:srgbClr val="C00000"/>
                </a:solidFill>
              </a:rPr>
              <a:t>Image Processing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647995" y="5139574"/>
            <a:ext cx="2229970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/>
            <a:r>
              <a:rPr lang="en-US" sz="2000" b="1">
                <a:solidFill>
                  <a:srgbClr val="C00000"/>
                </a:solidFill>
              </a:rPr>
              <a:t>Computer Vision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371513" y="1100617"/>
            <a:ext cx="1668728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/>
            <a:r>
              <a:rPr lang="en-US" sz="2400" b="1" dirty="0"/>
              <a:t>Low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452061" y="6002150"/>
            <a:ext cx="1737656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/>
            <a:r>
              <a:rPr lang="en-US" sz="2400" b="1" dirty="0"/>
              <a:t>High Level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378393" y="1996119"/>
            <a:ext cx="3573414" cy="378565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sz="2000" b="1" dirty="0">
                <a:solidFill>
                  <a:srgbClr val="2004AA"/>
                </a:solidFill>
              </a:rPr>
              <a:t>Acquisition, representation,</a:t>
            </a:r>
          </a:p>
          <a:p>
            <a:pPr algn="l"/>
            <a:r>
              <a:rPr lang="en-US" sz="2000" b="1" dirty="0">
                <a:solidFill>
                  <a:srgbClr val="2004AA"/>
                </a:solidFill>
              </a:rPr>
              <a:t>compression</a:t>
            </a:r>
            <a:r>
              <a:rPr lang="en-US" sz="2000" b="1" dirty="0" smtClean="0">
                <a:solidFill>
                  <a:srgbClr val="2004AA"/>
                </a:solidFill>
              </a:rPr>
              <a:t>, transmission</a:t>
            </a:r>
            <a:endParaRPr lang="en-US" sz="2000" b="1" dirty="0">
              <a:solidFill>
                <a:srgbClr val="2004AA"/>
              </a:solidFill>
            </a:endParaRPr>
          </a:p>
          <a:p>
            <a:pPr algn="l"/>
            <a:endParaRPr lang="en-US" sz="2000" b="1" dirty="0">
              <a:solidFill>
                <a:srgbClr val="2004AA"/>
              </a:solidFill>
            </a:endParaRPr>
          </a:p>
          <a:p>
            <a:pPr algn="l"/>
            <a:r>
              <a:rPr lang="en-US" sz="2000" b="1" dirty="0">
                <a:solidFill>
                  <a:srgbClr val="2004AA"/>
                </a:solidFill>
              </a:rPr>
              <a:t>image </a:t>
            </a:r>
            <a:r>
              <a:rPr lang="en-US" sz="2000" b="1" dirty="0" smtClean="0">
                <a:solidFill>
                  <a:srgbClr val="2004AA"/>
                </a:solidFill>
              </a:rPr>
              <a:t>enhancement</a:t>
            </a:r>
            <a:endParaRPr lang="en-US" sz="2000" b="1" dirty="0">
              <a:solidFill>
                <a:srgbClr val="2004AA"/>
              </a:solidFill>
            </a:endParaRPr>
          </a:p>
          <a:p>
            <a:pPr algn="l"/>
            <a:endParaRPr lang="en-US" sz="2000" b="1" dirty="0">
              <a:solidFill>
                <a:srgbClr val="2004AA"/>
              </a:solidFill>
            </a:endParaRPr>
          </a:p>
          <a:p>
            <a:pPr algn="l"/>
            <a:r>
              <a:rPr lang="en-US" sz="2000" b="1" dirty="0">
                <a:solidFill>
                  <a:srgbClr val="2004AA"/>
                </a:solidFill>
              </a:rPr>
              <a:t>edge/feature extraction</a:t>
            </a:r>
          </a:p>
          <a:p>
            <a:pPr algn="l"/>
            <a:endParaRPr lang="en-US" sz="2000" b="1" dirty="0">
              <a:solidFill>
                <a:srgbClr val="2004AA"/>
              </a:solidFill>
            </a:endParaRPr>
          </a:p>
          <a:p>
            <a:pPr algn="l"/>
            <a:r>
              <a:rPr lang="en-US" sz="2000" b="1" dirty="0">
                <a:solidFill>
                  <a:srgbClr val="2004AA"/>
                </a:solidFill>
              </a:rPr>
              <a:t>Pattern matching</a:t>
            </a:r>
          </a:p>
          <a:p>
            <a:pPr algn="l"/>
            <a:r>
              <a:rPr lang="en-US" sz="2000" b="1" dirty="0">
                <a:solidFill>
                  <a:srgbClr val="2004AA"/>
                </a:solidFill>
              </a:rPr>
              <a:t/>
            </a:r>
            <a:br>
              <a:rPr lang="en-US" sz="2000" b="1" dirty="0">
                <a:solidFill>
                  <a:srgbClr val="2004AA"/>
                </a:solidFill>
              </a:rPr>
            </a:br>
            <a:r>
              <a:rPr lang="en-US" sz="2000" b="1" dirty="0">
                <a:solidFill>
                  <a:srgbClr val="2004AA"/>
                </a:solidFill>
              </a:rPr>
              <a:t>image "understanding“</a:t>
            </a:r>
          </a:p>
          <a:p>
            <a:pPr algn="l"/>
            <a:r>
              <a:rPr lang="en-US" sz="2000" b="1" dirty="0">
                <a:solidFill>
                  <a:srgbClr val="2004AA"/>
                </a:solidFill>
              </a:rPr>
              <a:t>(Recognition, 3D)</a:t>
            </a:r>
          </a:p>
          <a:p>
            <a:pPr algn="l"/>
            <a:endParaRPr lang="en-US" sz="2000" b="1" dirty="0">
              <a:solidFill>
                <a:srgbClr val="2004AA"/>
              </a:solidFill>
            </a:endParaRPr>
          </a:p>
        </p:txBody>
      </p:sp>
      <p:sp>
        <p:nvSpPr>
          <p:cNvPr id="10" name="Line 2"/>
          <p:cNvSpPr>
            <a:spLocks noChangeShapeType="1"/>
          </p:cNvSpPr>
          <p:nvPr/>
        </p:nvSpPr>
        <p:spPr bwMode="auto">
          <a:xfrm>
            <a:off x="4218039" y="1563336"/>
            <a:ext cx="8056" cy="4360572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47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0376"/>
            <a:ext cx="8229600" cy="982639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3200" dirty="0"/>
              <a:t>Image Processing  and Computer Vision</a:t>
            </a:r>
            <a:br>
              <a:rPr lang="en-US" sz="3200" dirty="0"/>
            </a:br>
            <a:r>
              <a:rPr lang="en-US" sz="3200" dirty="0"/>
              <a:t> are Interdisciplinary Fields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251" y="1883391"/>
            <a:ext cx="8386549" cy="4147237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sz="1800" dirty="0" smtClean="0"/>
              <a:t>Mathematical Models (CS, EE, Math)</a:t>
            </a:r>
          </a:p>
          <a:p>
            <a:pPr>
              <a:lnSpc>
                <a:spcPct val="130000"/>
              </a:lnSpc>
            </a:pPr>
            <a:r>
              <a:rPr lang="en-US" sz="1800" dirty="0" smtClean="0"/>
              <a:t>Eye Research (Biology)</a:t>
            </a:r>
          </a:p>
          <a:p>
            <a:pPr>
              <a:lnSpc>
                <a:spcPct val="130000"/>
              </a:lnSpc>
            </a:pPr>
            <a:r>
              <a:rPr lang="en-US" sz="1800" dirty="0" smtClean="0"/>
              <a:t>Brain Research:</a:t>
            </a:r>
          </a:p>
          <a:p>
            <a:pPr lvl="1">
              <a:lnSpc>
                <a:spcPct val="130000"/>
              </a:lnSpc>
            </a:pPr>
            <a:r>
              <a:rPr lang="en-US" sz="1800" dirty="0" smtClean="0"/>
              <a:t>Psychophysics (Psychologists)</a:t>
            </a:r>
          </a:p>
          <a:p>
            <a:pPr lvl="1">
              <a:lnSpc>
                <a:spcPct val="130000"/>
              </a:lnSpc>
            </a:pPr>
            <a:r>
              <a:rPr lang="en-US" sz="1800" dirty="0" smtClean="0"/>
              <a:t>Electro-physiology (Biologists)</a:t>
            </a:r>
          </a:p>
          <a:p>
            <a:pPr lvl="1">
              <a:lnSpc>
                <a:spcPct val="130000"/>
              </a:lnSpc>
            </a:pPr>
            <a:r>
              <a:rPr lang="en-US" sz="1800" dirty="0" smtClean="0"/>
              <a:t>Functional MRI (Biologists)</a:t>
            </a:r>
          </a:p>
          <a:p>
            <a:pPr>
              <a:lnSpc>
                <a:spcPct val="130000"/>
              </a:lnSpc>
            </a:pPr>
            <a:endParaRPr lang="en-US" sz="20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F876C-ED57-47CE-A10D-5276AD31AB21}" type="slidenum">
              <a:rPr lang="he-IL" smtClean="0"/>
              <a:pPr/>
              <a:t>31</a:t>
            </a:fld>
            <a:endParaRPr lang="en-US"/>
          </a:p>
        </p:txBody>
      </p:sp>
      <p:pic>
        <p:nvPicPr>
          <p:cNvPr id="5" name="FMRI.mpeg">
            <a:hlinkClick r:id="" action="ppaction://media"/>
          </p:cNvPr>
          <p:cNvPicPr>
            <a:picLocks noRot="1" noChangeAspect="1" noChangeArrowheads="1"/>
          </p:cNvPicPr>
          <p:nvPr>
            <a:videoFile r:link="rId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338631" y="3139001"/>
            <a:ext cx="4473579" cy="33232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269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</a:t>
            </a:r>
            <a:r>
              <a:rPr lang="en-US" dirty="0" err="1" smtClean="0"/>
              <a:t>Denoising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877078" y="6154117"/>
            <a:ext cx="1757473" cy="181762"/>
          </a:xfrm>
        </p:spPr>
        <p:txBody>
          <a:bodyPr/>
          <a:lstStyle/>
          <a:p>
            <a:fld id="{42DF876C-ED57-47CE-A10D-5276AD31AB21}" type="slidenum">
              <a:rPr lang="he-IL" smtClean="0"/>
              <a:pPr/>
              <a:t>32</a:t>
            </a:fld>
            <a:endParaRPr lang="en-US"/>
          </a:p>
        </p:txBody>
      </p:sp>
      <p:pic>
        <p:nvPicPr>
          <p:cNvPr id="6" name="Picture 3" descr="lena_sp0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40686" y="1542198"/>
            <a:ext cx="4108626" cy="4347926"/>
          </a:xfrm>
          <a:prstGeom prst="rect">
            <a:avLst/>
          </a:prstGeom>
          <a:noFill/>
        </p:spPr>
      </p:pic>
      <p:pic>
        <p:nvPicPr>
          <p:cNvPr id="7" name="Picture 4" descr="lena_sp03_n3_HPLI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40686" y="1542198"/>
            <a:ext cx="4108626" cy="43479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20213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Enhancement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F876C-ED57-47CE-A10D-5276AD31AB21}" type="slidenum">
              <a:rPr lang="he-IL" smtClean="0"/>
              <a:pPr/>
              <a:t>33</a:t>
            </a:fld>
            <a:endParaRPr lang="en-US"/>
          </a:p>
        </p:txBody>
      </p:sp>
      <p:graphicFrame>
        <p:nvGraphicFramePr>
          <p:cNvPr id="924674" name="Object 2"/>
          <p:cNvGraphicFramePr>
            <a:graphicFrameLocks noChangeAspect="1"/>
          </p:cNvGraphicFramePr>
          <p:nvPr/>
        </p:nvGraphicFramePr>
        <p:xfrm>
          <a:off x="1972718" y="1574255"/>
          <a:ext cx="4102100" cy="410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534" name="Image" r:id="rId3" imgW="3253089" imgH="3253089" progId="">
                  <p:embed/>
                </p:oleObj>
              </mc:Choice>
              <mc:Fallback>
                <p:oleObj name="Image" r:id="rId3" imgW="3253089" imgH="3253089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2718" y="1574255"/>
                        <a:ext cx="4102100" cy="410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4675" name="Object 3"/>
          <p:cNvGraphicFramePr>
            <a:graphicFrameLocks noChangeAspect="1"/>
          </p:cNvGraphicFramePr>
          <p:nvPr/>
        </p:nvGraphicFramePr>
        <p:xfrm>
          <a:off x="1985418" y="1580605"/>
          <a:ext cx="4089400" cy="408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535" name="Image" r:id="rId5" imgW="3253089" imgH="3253089" progId="">
                  <p:embed/>
                </p:oleObj>
              </mc:Choice>
              <mc:Fallback>
                <p:oleObj name="Image" r:id="rId5" imgW="3253089" imgH="3253089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5418" y="1580605"/>
                        <a:ext cx="4089400" cy="408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237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4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5703" name="Object 7"/>
          <p:cNvGraphicFramePr>
            <a:graphicFrameLocks noGrp="1" noChangeAspect="1"/>
          </p:cNvGraphicFramePr>
          <p:nvPr/>
        </p:nvGraphicFramePr>
        <p:xfrm>
          <a:off x="1966345" y="1548951"/>
          <a:ext cx="4121737" cy="4121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558" name="Image" r:id="rId3" imgW="3253089" imgH="3253089" progId="">
                  <p:embed/>
                </p:oleObj>
              </mc:Choice>
              <mc:Fallback>
                <p:oleObj name="Image" r:id="rId3" imgW="3253089" imgH="3253089" progId="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6345" y="1548951"/>
                        <a:ext cx="4121737" cy="4121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5704" name="Object 8"/>
          <p:cNvGraphicFramePr>
            <a:graphicFrameLocks noChangeAspect="1"/>
          </p:cNvGraphicFramePr>
          <p:nvPr/>
        </p:nvGraphicFramePr>
        <p:xfrm>
          <a:off x="1975870" y="1557528"/>
          <a:ext cx="4111031" cy="4111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559" name="Image" r:id="rId5" imgW="3253089" imgH="3253089" progId="">
                  <p:embed/>
                </p:oleObj>
              </mc:Choice>
              <mc:Fallback>
                <p:oleObj name="Image" r:id="rId5" imgW="3253089" imgH="3253089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5870" y="1557528"/>
                        <a:ext cx="4111031" cy="41110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</a:t>
            </a:r>
            <a:r>
              <a:rPr lang="en-US" dirty="0" err="1" smtClean="0"/>
              <a:t>Deblurring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F876C-ED57-47CE-A10D-5276AD31AB21}" type="slidenum">
              <a:rPr lang="he-IL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7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5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Operations in Frequency Domain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F876C-ED57-47CE-A10D-5276AD31AB21}" type="slidenum">
              <a:rPr lang="he-IL" smtClean="0"/>
              <a:pPr/>
              <a:t>35</a:t>
            </a:fld>
            <a:endParaRPr lang="en-US"/>
          </a:p>
        </p:txBody>
      </p:sp>
      <p:pic>
        <p:nvPicPr>
          <p:cNvPr id="5" name="Picture 2" descr="local_filtering1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5824" y="2540060"/>
            <a:ext cx="2579640" cy="2587529"/>
          </a:xfrm>
          <a:prstGeom prst="rect">
            <a:avLst/>
          </a:prstGeom>
          <a:noFill/>
        </p:spPr>
      </p:pic>
      <p:pic>
        <p:nvPicPr>
          <p:cNvPr id="6" name="Picture 3" descr="local_filtering1b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5251" y="2553709"/>
            <a:ext cx="2586108" cy="2594016"/>
          </a:xfrm>
          <a:prstGeom prst="rect">
            <a:avLst/>
          </a:prstGeom>
          <a:noFill/>
        </p:spPr>
      </p:pic>
      <p:pic>
        <p:nvPicPr>
          <p:cNvPr id="7" name="Picture 4" descr="local_filtering1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44407" y="2554559"/>
            <a:ext cx="2576511" cy="2584391"/>
          </a:xfrm>
          <a:prstGeom prst="rect">
            <a:avLst/>
          </a:prstGeom>
          <a:noFill/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83869" y="2103190"/>
            <a:ext cx="2655888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b="0" dirty="0"/>
              <a:t>Original Noisy image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601556" y="2103190"/>
            <a:ext cx="2271712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b="0"/>
              <a:t>Fourier Spectrum</a:t>
            </a: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6140783" y="2105461"/>
            <a:ext cx="249825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000" b="0" dirty="0" smtClean="0"/>
              <a:t>Filtered image</a:t>
            </a: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325487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</a:t>
            </a:r>
            <a:r>
              <a:rPr lang="en-US" dirty="0" err="1" smtClean="0"/>
              <a:t>Inpainting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F876C-ED57-47CE-A10D-5276AD31AB21}" type="slidenum">
              <a:rPr lang="he-IL" smtClean="0"/>
              <a:pPr/>
              <a:t>36</a:t>
            </a:fld>
            <a:endParaRPr lang="en-US"/>
          </a:p>
        </p:txBody>
      </p:sp>
      <p:pic>
        <p:nvPicPr>
          <p:cNvPr id="8" name="Picture 5" descr="3ch_origina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1256" y="1747938"/>
            <a:ext cx="4082505" cy="3423218"/>
          </a:xfrm>
          <a:prstGeom prst="rect">
            <a:avLst/>
          </a:prstGeom>
          <a:noFill/>
        </p:spPr>
      </p:pic>
      <p:pic>
        <p:nvPicPr>
          <p:cNvPr id="9" name="Picture 6" descr="3ch_restaurad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80648" y="1775470"/>
            <a:ext cx="4099327" cy="34373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2236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</a:t>
            </a:r>
            <a:r>
              <a:rPr lang="en-US" dirty="0" err="1" smtClean="0"/>
              <a:t>Inpainting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F876C-ED57-47CE-A10D-5276AD31AB21}" type="slidenum">
              <a:rPr lang="he-IL" smtClean="0"/>
              <a:pPr/>
              <a:t>37</a:t>
            </a:fld>
            <a:endParaRPr lang="en-US"/>
          </a:p>
        </p:txBody>
      </p:sp>
      <p:pic>
        <p:nvPicPr>
          <p:cNvPr id="5" name="Picture 11" descr="Venera_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8475" y="1171006"/>
            <a:ext cx="6154689" cy="4615645"/>
          </a:xfrm>
          <a:prstGeom prst="rect">
            <a:avLst/>
          </a:prstGeom>
          <a:noFill/>
        </p:spPr>
      </p:pic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941435" y="5920142"/>
            <a:ext cx="66944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b="0" dirty="0">
                <a:latin typeface="Times New Roman (Hebrew)" pitchFamily="26" charset="0"/>
              </a:rPr>
              <a:t>Images of Venus taken by the Russian </a:t>
            </a:r>
            <a:r>
              <a:rPr lang="en-US" sz="2000" b="0" dirty="0" err="1">
                <a:latin typeface="Times New Roman (Hebrew)" pitchFamily="26" charset="0"/>
              </a:rPr>
              <a:t>lander</a:t>
            </a:r>
            <a:r>
              <a:rPr lang="en-US" sz="2000" b="0" dirty="0">
                <a:latin typeface="Times New Roman (Hebrew)" pitchFamily="26" charset="0"/>
              </a:rPr>
              <a:t> Ventra-10 in 1975</a:t>
            </a:r>
          </a:p>
        </p:txBody>
      </p:sp>
    </p:spTree>
    <p:extLst>
      <p:ext uri="{BB962C8B-B14F-4D97-AF65-F5344CB8AC3E}">
        <p14:creationId xmlns:p14="http://schemas.microsoft.com/office/powerpoint/2010/main" val="409375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</a:t>
            </a:r>
            <a:r>
              <a:rPr lang="en-US" dirty="0" err="1" smtClean="0"/>
              <a:t>Inpainting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F876C-ED57-47CE-A10D-5276AD31AB21}" type="slidenum">
              <a:rPr lang="he-IL" smtClean="0"/>
              <a:pPr/>
              <a:t>38</a:t>
            </a:fld>
            <a:endParaRPr lang="en-US"/>
          </a:p>
        </p:txBody>
      </p:sp>
      <p:pic>
        <p:nvPicPr>
          <p:cNvPr id="5" name="Picture 4" descr="rope_i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59563" y="1316844"/>
            <a:ext cx="6257925" cy="4756150"/>
          </a:xfrm>
          <a:prstGeom prst="rect">
            <a:avLst/>
          </a:prstGeom>
          <a:noFill/>
        </p:spPr>
      </p:pic>
      <p:pic>
        <p:nvPicPr>
          <p:cNvPr id="6" name="Picture 5" descr="rope_ou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59563" y="1316844"/>
            <a:ext cx="6257925" cy="47561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7245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Video </a:t>
            </a:r>
            <a:r>
              <a:rPr lang="en-US" dirty="0" err="1" smtClean="0"/>
              <a:t>Inpainting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F876C-ED57-47CE-A10D-5276AD31AB21}" type="slidenum">
              <a:rPr lang="he-IL" smtClean="0"/>
              <a:pPr/>
              <a:t>39</a:t>
            </a:fld>
            <a:endParaRPr lang="en-US"/>
          </a:p>
        </p:txBody>
      </p:sp>
      <p:pic>
        <p:nvPicPr>
          <p:cNvPr id="8" name="umbrella.mpeg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97172" y="1179395"/>
            <a:ext cx="4700174" cy="2764808"/>
          </a:xfrm>
          <a:prstGeom prst="rect">
            <a:avLst/>
          </a:prstGeom>
        </p:spPr>
      </p:pic>
      <p:pic>
        <p:nvPicPr>
          <p:cNvPr id="9" name="hopping.mpeg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4749421" y="3915769"/>
            <a:ext cx="3630305" cy="2420204"/>
          </a:xfrm>
          <a:prstGeom prst="rect">
            <a:avLst/>
          </a:prstGeom>
        </p:spPr>
      </p:pic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394435" y="6107988"/>
            <a:ext cx="4152900" cy="33655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b="0" dirty="0"/>
              <a:t>Y. Wexler, E. </a:t>
            </a:r>
            <a:r>
              <a:rPr lang="en-US" sz="1600" b="0" dirty="0" err="1"/>
              <a:t>Shechtman</a:t>
            </a:r>
            <a:r>
              <a:rPr lang="en-US" sz="1600" b="0" dirty="0"/>
              <a:t> and M. </a:t>
            </a:r>
            <a:r>
              <a:rPr lang="en-US" sz="1600" b="0" dirty="0" err="1"/>
              <a:t>Irani</a:t>
            </a:r>
            <a:r>
              <a:rPr lang="en-US" sz="1600" b="0" dirty="0"/>
              <a:t> 2004 </a:t>
            </a:r>
          </a:p>
        </p:txBody>
      </p:sp>
    </p:spTree>
    <p:extLst>
      <p:ext uri="{BB962C8B-B14F-4D97-AF65-F5344CB8AC3E}">
        <p14:creationId xmlns:p14="http://schemas.microsoft.com/office/powerpoint/2010/main" val="330222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2020529"/>
            <a:ext cx="8229600" cy="4105634"/>
          </a:xfrm>
        </p:spPr>
        <p:txBody>
          <a:bodyPr/>
          <a:lstStyle/>
          <a:p>
            <a:pPr>
              <a:lnSpc>
                <a:spcPct val="150000"/>
              </a:lnSpc>
              <a:buFont typeface="Arial (Hebrew)" pitchFamily="42" charset="-79"/>
              <a:buChar char="•"/>
            </a:pPr>
            <a:r>
              <a:rPr lang="en-US" b="0" dirty="0" smtClean="0"/>
              <a:t> Introduction to Image Processing</a:t>
            </a:r>
          </a:p>
          <a:p>
            <a:pPr>
              <a:lnSpc>
                <a:spcPct val="150000"/>
              </a:lnSpc>
              <a:buFont typeface="Arial (Hebrew)" pitchFamily="42" charset="-79"/>
              <a:buChar char="•"/>
            </a:pPr>
            <a:r>
              <a:rPr lang="en-US" b="0" dirty="0" smtClean="0"/>
              <a:t>  Image Processing Applications</a:t>
            </a:r>
          </a:p>
          <a:p>
            <a:pPr>
              <a:lnSpc>
                <a:spcPct val="150000"/>
              </a:lnSpc>
              <a:buFont typeface="Arial (Hebrew)" pitchFamily="42" charset="-79"/>
              <a:buChar char="•"/>
            </a:pPr>
            <a:r>
              <a:rPr lang="en-US" b="0" dirty="0" smtClean="0"/>
              <a:t>  Examples</a:t>
            </a:r>
          </a:p>
          <a:p>
            <a:pPr>
              <a:lnSpc>
                <a:spcPct val="150000"/>
              </a:lnSpc>
              <a:buFont typeface="Arial (Hebrew)" pitchFamily="42" charset="-79"/>
              <a:buChar char="•"/>
            </a:pPr>
            <a:r>
              <a:rPr lang="en-US" b="0" dirty="0" smtClean="0"/>
              <a:t>  Course Plan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66DDE-BFB4-483E-922C-837D63ACE35C}" type="slidenum">
              <a:rPr lang="he-IL" smtClean="0"/>
              <a:pPr/>
              <a:t>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430258" y="681335"/>
            <a:ext cx="60324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Basics on Images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8" name="Picture 4" descr="ey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05113" y="1713579"/>
            <a:ext cx="1516063" cy="11207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Texture Synthesis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138682" y="4600317"/>
            <a:ext cx="2133600" cy="220662"/>
          </a:xfrm>
        </p:spPr>
        <p:txBody>
          <a:bodyPr/>
          <a:lstStyle/>
          <a:p>
            <a:fld id="{42DF876C-ED57-47CE-A10D-5276AD31AB21}" type="slidenum">
              <a:rPr lang="he-IL" smtClean="0"/>
              <a:pPr/>
              <a:t>40</a:t>
            </a:fld>
            <a:endParaRPr lang="en-US"/>
          </a:p>
        </p:txBody>
      </p:sp>
      <p:pic>
        <p:nvPicPr>
          <p:cNvPr id="5" name="Picture 6" descr="texture_o_ic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66662" y="2263467"/>
            <a:ext cx="609600" cy="609600"/>
          </a:xfrm>
          <a:prstGeom prst="rect">
            <a:avLst/>
          </a:prstGeom>
          <a:noFill/>
        </p:spPr>
      </p:pic>
      <p:pic>
        <p:nvPicPr>
          <p:cNvPr id="6" name="Picture 8" descr="texture_ic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86049" y="1363354"/>
            <a:ext cx="1828800" cy="1828800"/>
          </a:xfrm>
          <a:prstGeom prst="rect">
            <a:avLst/>
          </a:prstGeom>
          <a:noFill/>
        </p:spPr>
      </p:pic>
      <p:sp>
        <p:nvSpPr>
          <p:cNvPr id="7" name="AutoShape 9"/>
          <p:cNvSpPr>
            <a:spLocks noChangeArrowheads="1"/>
          </p:cNvSpPr>
          <p:nvPr/>
        </p:nvSpPr>
        <p:spPr bwMode="auto">
          <a:xfrm>
            <a:off x="2642974" y="2373004"/>
            <a:ext cx="1371600" cy="285750"/>
          </a:xfrm>
          <a:prstGeom prst="rightArrow">
            <a:avLst>
              <a:gd name="adj1" fmla="val 50000"/>
              <a:gd name="adj2" fmla="val 120000"/>
            </a:avLst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8" name="Picture 11" descr="clover0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79183" y="4759636"/>
            <a:ext cx="958778" cy="958778"/>
          </a:xfrm>
          <a:prstGeom prst="rect">
            <a:avLst/>
          </a:prstGeom>
          <a:noFill/>
        </p:spPr>
      </p:pic>
      <p:pic>
        <p:nvPicPr>
          <p:cNvPr id="9" name="Picture 13" descr="clo_t15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75836" y="3984579"/>
            <a:ext cx="2143267" cy="2143267"/>
          </a:xfrm>
          <a:prstGeom prst="rect">
            <a:avLst/>
          </a:prstGeom>
          <a:noFill/>
        </p:spPr>
      </p:pic>
      <p:sp>
        <p:nvSpPr>
          <p:cNvPr id="10" name="AutoShape 14"/>
          <p:cNvSpPr>
            <a:spLocks noChangeArrowheads="1"/>
          </p:cNvSpPr>
          <p:nvPr/>
        </p:nvSpPr>
        <p:spPr bwMode="auto">
          <a:xfrm>
            <a:off x="2748032" y="5060692"/>
            <a:ext cx="1371600" cy="285750"/>
          </a:xfrm>
          <a:prstGeom prst="rightArrow">
            <a:avLst>
              <a:gd name="adj1" fmla="val 50000"/>
              <a:gd name="adj2" fmla="val 120000"/>
            </a:avLst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61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Industry and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143" y="1419367"/>
            <a:ext cx="8229600" cy="5063320"/>
          </a:xfrm>
        </p:spPr>
        <p:txBody>
          <a:bodyPr/>
          <a:lstStyle/>
          <a:p>
            <a:r>
              <a:rPr lang="en-US" sz="2000" dirty="0">
                <a:solidFill>
                  <a:srgbClr val="0000FF"/>
                </a:solidFill>
              </a:rPr>
              <a:t>Automobile driver assistance </a:t>
            </a:r>
          </a:p>
          <a:p>
            <a:pPr lvl="1"/>
            <a:r>
              <a:rPr lang="en-US" sz="1800" dirty="0"/>
              <a:t>Lane departure warning </a:t>
            </a:r>
          </a:p>
          <a:p>
            <a:pPr lvl="1"/>
            <a:r>
              <a:rPr lang="en-US" sz="1800" dirty="0" smtClean="0"/>
              <a:t>Adaptive </a:t>
            </a:r>
            <a:r>
              <a:rPr lang="en-US" sz="1800" dirty="0"/>
              <a:t>cruise control </a:t>
            </a:r>
          </a:p>
          <a:p>
            <a:pPr lvl="1"/>
            <a:r>
              <a:rPr lang="en-US" sz="1800" dirty="0"/>
              <a:t>Obstacle warning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Digital </a:t>
            </a:r>
            <a:r>
              <a:rPr lang="en-US" sz="2000" dirty="0">
                <a:solidFill>
                  <a:srgbClr val="0000FF"/>
                </a:solidFill>
              </a:rPr>
              <a:t>Photography </a:t>
            </a:r>
            <a:endParaRPr lang="en-US" sz="2000" b="1" dirty="0"/>
          </a:p>
          <a:p>
            <a:pPr lvl="1"/>
            <a:r>
              <a:rPr lang="en-US" sz="1800" dirty="0"/>
              <a:t>Image Enhancement</a:t>
            </a:r>
          </a:p>
          <a:p>
            <a:pPr lvl="1"/>
            <a:r>
              <a:rPr lang="en-US" sz="1800" dirty="0" smtClean="0"/>
              <a:t>Compression</a:t>
            </a:r>
            <a:endParaRPr lang="en-US" sz="1800" dirty="0"/>
          </a:p>
          <a:p>
            <a:pPr lvl="1"/>
            <a:r>
              <a:rPr lang="en-US" sz="1800" dirty="0" smtClean="0"/>
              <a:t>Color manipulation</a:t>
            </a:r>
          </a:p>
          <a:p>
            <a:pPr lvl="1"/>
            <a:r>
              <a:rPr lang="en-US" sz="1800" dirty="0" smtClean="0"/>
              <a:t>Image editing </a:t>
            </a:r>
          </a:p>
          <a:p>
            <a:pPr lvl="1"/>
            <a:r>
              <a:rPr lang="en-US" sz="1800" dirty="0" smtClean="0"/>
              <a:t>Digital cameras</a:t>
            </a:r>
            <a:endParaRPr lang="en-US" sz="1800" dirty="0"/>
          </a:p>
          <a:p>
            <a:r>
              <a:rPr lang="en-US" sz="2000" dirty="0" smtClean="0">
                <a:solidFill>
                  <a:srgbClr val="0000FF"/>
                </a:solidFill>
              </a:rPr>
              <a:t>Sports </a:t>
            </a:r>
            <a:r>
              <a:rPr lang="en-US" sz="2000" dirty="0">
                <a:solidFill>
                  <a:srgbClr val="0000FF"/>
                </a:solidFill>
              </a:rPr>
              <a:t>analysis </a:t>
            </a:r>
            <a:endParaRPr lang="en-US" sz="2000" b="1" dirty="0"/>
          </a:p>
          <a:p>
            <a:pPr lvl="1"/>
            <a:r>
              <a:rPr lang="en-US" sz="1800" dirty="0"/>
              <a:t>sports refereeing and commentary</a:t>
            </a:r>
          </a:p>
          <a:p>
            <a:pPr lvl="1"/>
            <a:r>
              <a:rPr lang="en-US" sz="1800" dirty="0" smtClean="0"/>
              <a:t>3D visualization and </a:t>
            </a:r>
            <a:r>
              <a:rPr lang="en-US" sz="1800" dirty="0"/>
              <a:t>tracking sports </a:t>
            </a:r>
            <a:r>
              <a:rPr lang="en-US" sz="1800" dirty="0" smtClean="0"/>
              <a:t>actions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F876C-ED57-47CE-A10D-5276AD31AB21}" type="slidenum">
              <a:rPr lang="he-IL" smtClean="0"/>
              <a:pPr/>
              <a:t>41</a:t>
            </a:fld>
            <a:endParaRPr lang="en-US"/>
          </a:p>
        </p:txBody>
      </p:sp>
      <p:pic>
        <p:nvPicPr>
          <p:cNvPr id="6" name="Picture 2" descr="http://a332.g.akamai.net/f/332/936/12h/www.edmunds.com/media/ownership/safety/new.warning.systems.save.drivers/mobile.eye.50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71274" y="2361063"/>
            <a:ext cx="3974466" cy="2503914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895832" y="4913194"/>
            <a:ext cx="2122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MobilEye</a:t>
            </a:r>
            <a:r>
              <a:rPr lang="en-US" sz="2000" dirty="0" smtClean="0"/>
              <a:t> system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139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143" y="491320"/>
            <a:ext cx="8229600" cy="5950425"/>
          </a:xfrm>
        </p:spPr>
        <p:txBody>
          <a:bodyPr/>
          <a:lstStyle/>
          <a:p>
            <a:r>
              <a:rPr lang="en-US" sz="2000" dirty="0">
                <a:solidFill>
                  <a:srgbClr val="0000FF"/>
                </a:solidFill>
              </a:rPr>
              <a:t>Film and Video</a:t>
            </a:r>
          </a:p>
          <a:p>
            <a:pPr lvl="1"/>
            <a:r>
              <a:rPr lang="en-US" sz="1800" dirty="0" smtClean="0"/>
              <a:t>Editing</a:t>
            </a:r>
          </a:p>
          <a:p>
            <a:pPr lvl="1"/>
            <a:r>
              <a:rPr lang="en-US" sz="1800" dirty="0" smtClean="0"/>
              <a:t>Special effects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Image Database</a:t>
            </a:r>
            <a:endParaRPr lang="en-US" sz="2000" b="1" dirty="0"/>
          </a:p>
          <a:p>
            <a:pPr lvl="1"/>
            <a:r>
              <a:rPr lang="en-US" sz="1800" dirty="0" smtClean="0"/>
              <a:t>Content based image retrieval</a:t>
            </a:r>
          </a:p>
          <a:p>
            <a:pPr lvl="1"/>
            <a:r>
              <a:rPr lang="en-US" sz="1800" dirty="0"/>
              <a:t>visual search of products</a:t>
            </a:r>
          </a:p>
          <a:p>
            <a:pPr lvl="1"/>
            <a:r>
              <a:rPr lang="en-US" sz="1800" dirty="0"/>
              <a:t>Face recognition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Industrial Automation and Inspection</a:t>
            </a:r>
            <a:endParaRPr lang="en-US" sz="2000" b="1" dirty="0"/>
          </a:p>
          <a:p>
            <a:pPr lvl="1"/>
            <a:r>
              <a:rPr lang="en-US" sz="1800" dirty="0"/>
              <a:t>vision-guided robotics </a:t>
            </a:r>
          </a:p>
          <a:p>
            <a:pPr lvl="1"/>
            <a:r>
              <a:rPr lang="en-US" sz="1800" dirty="0" smtClean="0"/>
              <a:t>Inspection systems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Medical and Biomedical</a:t>
            </a:r>
          </a:p>
          <a:p>
            <a:pPr lvl="1"/>
            <a:r>
              <a:rPr lang="en-US" sz="1800" dirty="0" smtClean="0"/>
              <a:t>Surgical assistance</a:t>
            </a:r>
          </a:p>
          <a:p>
            <a:pPr lvl="1"/>
            <a:r>
              <a:rPr lang="en-US" sz="1800" dirty="0" smtClean="0"/>
              <a:t>Sensor fusion</a:t>
            </a:r>
          </a:p>
          <a:p>
            <a:pPr lvl="1"/>
            <a:r>
              <a:rPr lang="en-US" sz="1800" dirty="0"/>
              <a:t>Vision based </a:t>
            </a:r>
            <a:r>
              <a:rPr lang="en-US" sz="1800" dirty="0" smtClean="0"/>
              <a:t>diagnosis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Astronomy</a:t>
            </a:r>
          </a:p>
          <a:p>
            <a:pPr lvl="1"/>
            <a:r>
              <a:rPr lang="en-US" sz="1800" dirty="0" smtClean="0"/>
              <a:t>Astronomical Image Enhancement</a:t>
            </a:r>
          </a:p>
          <a:p>
            <a:pPr lvl="1"/>
            <a:r>
              <a:rPr lang="en-US" sz="1800" dirty="0" smtClean="0"/>
              <a:t>Chemical/Spectral Analysis</a:t>
            </a:r>
          </a:p>
          <a:p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F876C-ED57-47CE-A10D-5276AD31AB21}" type="slidenum">
              <a:rPr lang="he-IL" smtClean="0"/>
              <a:pPr/>
              <a:t>42</a:t>
            </a:fld>
            <a:endParaRPr lang="en-US"/>
          </a:p>
        </p:txBody>
      </p:sp>
      <p:pic>
        <p:nvPicPr>
          <p:cNvPr id="6" name="Picture 4" descr="volcast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13445" y="3568718"/>
            <a:ext cx="2919742" cy="2195424"/>
          </a:xfrm>
          <a:prstGeom prst="rect">
            <a:avLst/>
          </a:prstGeom>
          <a:noFill/>
        </p:spPr>
      </p:pic>
      <p:pic>
        <p:nvPicPr>
          <p:cNvPr id="7" name="Picture 6" descr="06-fetus31weeks-smal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82306" y="791569"/>
            <a:ext cx="4168539" cy="1694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2669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143" y="764275"/>
            <a:ext cx="8229600" cy="5718412"/>
          </a:xfrm>
        </p:spPr>
        <p:txBody>
          <a:bodyPr/>
          <a:lstStyle/>
          <a:p>
            <a:r>
              <a:rPr lang="en-US" sz="2000" dirty="0" smtClean="0">
                <a:solidFill>
                  <a:srgbClr val="0000FF"/>
                </a:solidFill>
              </a:rPr>
              <a:t>Arial Photography</a:t>
            </a:r>
          </a:p>
          <a:p>
            <a:pPr lvl="1"/>
            <a:r>
              <a:rPr lang="en-US" sz="1800" dirty="0"/>
              <a:t>Image Enhancement</a:t>
            </a:r>
          </a:p>
          <a:p>
            <a:pPr lvl="1"/>
            <a:r>
              <a:rPr lang="en-US" sz="1800" dirty="0"/>
              <a:t>Missile Guidance</a:t>
            </a:r>
          </a:p>
          <a:p>
            <a:pPr lvl="1"/>
            <a:r>
              <a:rPr lang="en-US" sz="1800" dirty="0"/>
              <a:t>Geological </a:t>
            </a:r>
            <a:r>
              <a:rPr lang="en-US" sz="1800" dirty="0" smtClean="0"/>
              <a:t>Mapping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Robotics</a:t>
            </a:r>
            <a:r>
              <a:rPr lang="en-US" sz="2000" b="0" dirty="0" smtClean="0"/>
              <a:t> </a:t>
            </a:r>
          </a:p>
          <a:p>
            <a:pPr lvl="1"/>
            <a:r>
              <a:rPr lang="en-US" sz="1800" dirty="0" smtClean="0"/>
              <a:t>Autonomous Vehicles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Security and Safety</a:t>
            </a:r>
          </a:p>
          <a:p>
            <a:pPr lvl="1"/>
            <a:r>
              <a:rPr lang="en-US" sz="1800" dirty="0" smtClean="0"/>
              <a:t>Biometry verification (face, iris)</a:t>
            </a:r>
          </a:p>
          <a:p>
            <a:pPr lvl="1"/>
            <a:r>
              <a:rPr lang="en-US" sz="1800" dirty="0" smtClean="0"/>
              <a:t>Surveillance  (fences, swimming pools)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Military</a:t>
            </a:r>
            <a:r>
              <a:rPr lang="en-US" sz="2000" b="0" dirty="0" smtClean="0"/>
              <a:t>	</a:t>
            </a:r>
          </a:p>
          <a:p>
            <a:pPr lvl="1"/>
            <a:r>
              <a:rPr lang="en-US" sz="1800" dirty="0" smtClean="0"/>
              <a:t>Tracking and localizing</a:t>
            </a:r>
          </a:p>
          <a:p>
            <a:pPr lvl="1"/>
            <a:r>
              <a:rPr lang="en-US" sz="1800" dirty="0" smtClean="0"/>
              <a:t>Detection </a:t>
            </a:r>
          </a:p>
          <a:p>
            <a:pPr lvl="1"/>
            <a:r>
              <a:rPr lang="en-US" sz="1800" dirty="0" smtClean="0"/>
              <a:t>Missile guidance</a:t>
            </a:r>
          </a:p>
          <a:p>
            <a:r>
              <a:rPr lang="en-US" sz="2000" dirty="0">
                <a:solidFill>
                  <a:srgbClr val="0000FF"/>
                </a:solidFill>
              </a:rPr>
              <a:t>Traffic and Road </a:t>
            </a:r>
            <a:r>
              <a:rPr lang="en-US" sz="2000" dirty="0" smtClean="0">
                <a:solidFill>
                  <a:srgbClr val="0000FF"/>
                </a:solidFill>
              </a:rPr>
              <a:t>Monitoring</a:t>
            </a:r>
            <a:endParaRPr lang="en-US" sz="1800" dirty="0" smtClean="0"/>
          </a:p>
          <a:p>
            <a:pPr lvl="1"/>
            <a:r>
              <a:rPr lang="en-US" sz="1800" dirty="0" smtClean="0"/>
              <a:t>Traffic monitoring</a:t>
            </a:r>
          </a:p>
          <a:p>
            <a:pPr lvl="1"/>
            <a:r>
              <a:rPr lang="en-US" sz="1800" dirty="0" smtClean="0"/>
              <a:t>Adaptive </a:t>
            </a:r>
            <a:r>
              <a:rPr lang="en-US" sz="1800" dirty="0"/>
              <a:t>traffic </a:t>
            </a:r>
            <a:r>
              <a:rPr lang="en-US" sz="1800" dirty="0" smtClean="0"/>
              <a:t>lights</a:t>
            </a:r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marL="742950" lvl="2" indent="-342900"/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F876C-ED57-47CE-A10D-5276AD31AB21}" type="slidenum">
              <a:rPr lang="he-IL" smtClean="0"/>
              <a:pPr/>
              <a:t>43</a:t>
            </a:fld>
            <a:endParaRPr lang="en-US"/>
          </a:p>
        </p:txBody>
      </p:sp>
      <p:pic>
        <p:nvPicPr>
          <p:cNvPr id="6" name="Picture 4" descr="jp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82754" y="461560"/>
            <a:ext cx="3432923" cy="2677425"/>
          </a:xfrm>
          <a:prstGeom prst="rect">
            <a:avLst/>
          </a:prstGeom>
          <a:noFill/>
        </p:spPr>
      </p:pic>
      <p:pic>
        <p:nvPicPr>
          <p:cNvPr id="7" name="Picture 5" descr="mwnuk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9708" y="3757873"/>
            <a:ext cx="3333915" cy="2281405"/>
          </a:xfrm>
          <a:prstGeom prst="rect">
            <a:avLst/>
          </a:prstGeom>
          <a:noFill/>
        </p:spPr>
      </p:pic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5288863" y="6023165"/>
            <a:ext cx="3395601" cy="36933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800" dirty="0"/>
              <a:t>Cruise Missiles</a:t>
            </a:r>
          </a:p>
        </p:txBody>
      </p:sp>
    </p:spTree>
    <p:extLst>
      <p:ext uri="{BB962C8B-B14F-4D97-AF65-F5344CB8AC3E}">
        <p14:creationId xmlns:p14="http://schemas.microsoft.com/office/powerpoint/2010/main" val="163298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758" y="2974736"/>
            <a:ext cx="8229600" cy="685800"/>
          </a:xfrm>
        </p:spPr>
        <p:txBody>
          <a:bodyPr/>
          <a:lstStyle/>
          <a:p>
            <a:r>
              <a:rPr lang="en-US" dirty="0" smtClean="0"/>
              <a:t>Why Computer Vision is Hard?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F876C-ED57-47CE-A10D-5276AD31AB21}" type="slidenum">
              <a:rPr lang="he-IL" smtClean="0"/>
              <a:pPr/>
              <a:t>44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Gray Image (One Single Matrix)</a:t>
            </a:r>
          </a:p>
        </p:txBody>
      </p:sp>
      <p:pic>
        <p:nvPicPr>
          <p:cNvPr id="23555" name="Picture 2" descr="C:\Documents and Settings\Derek Hoiem\My Documents\Classes\Spring09 - Visual Scene Understanding\material\figs\neighborhood6_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230576"/>
            <a:ext cx="6465888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6" name="Picture 1"/>
          <p:cNvPicPr>
            <a:picLocks noChangeAspect="1" noChangeArrowheads="1"/>
          </p:cNvPicPr>
          <p:nvPr/>
        </p:nvPicPr>
        <p:blipFill>
          <a:blip r:embed="rId3" cstate="print"/>
          <a:srcRect l="39445" t="16000" r="37778" b="47556"/>
          <a:stretch>
            <a:fillRect/>
          </a:stretch>
        </p:blipFill>
        <p:spPr bwMode="auto">
          <a:xfrm>
            <a:off x="2743200" y="3440376"/>
            <a:ext cx="3124200" cy="31242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</p:pic>
      <p:cxnSp>
        <p:nvCxnSpPr>
          <p:cNvPr id="10" name="Straight Connector 9"/>
          <p:cNvCxnSpPr/>
          <p:nvPr/>
        </p:nvCxnSpPr>
        <p:spPr>
          <a:xfrm rot="16200000" flipH="1">
            <a:off x="647700" y="4469076"/>
            <a:ext cx="3657600" cy="5334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179638" y="2692664"/>
            <a:ext cx="2286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2438400" y="2678376"/>
            <a:ext cx="3429000" cy="762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505200" y="4202376"/>
            <a:ext cx="1524000" cy="16002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871458"/>
              </p:ext>
            </p:extLst>
          </p:nvPr>
        </p:nvGraphicFramePr>
        <p:xfrm>
          <a:off x="3962400" y="1154376"/>
          <a:ext cx="4889500" cy="2095500"/>
        </p:xfrm>
        <a:graphic>
          <a:graphicData uri="http://schemas.openxmlformats.org/drawingml/2006/table">
            <a:tbl>
              <a:tblPr/>
              <a:tblGrid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5" name="Straight Connector 14"/>
          <p:cNvCxnSpPr/>
          <p:nvPr/>
        </p:nvCxnSpPr>
        <p:spPr>
          <a:xfrm rot="5400000" flipH="1" flipV="1">
            <a:off x="2209800" y="2449776"/>
            <a:ext cx="3048000" cy="457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029200" y="3287976"/>
            <a:ext cx="3810000" cy="25146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70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2729"/>
            <a:ext cx="8229600" cy="685800"/>
          </a:xfrm>
        </p:spPr>
        <p:txBody>
          <a:bodyPr/>
          <a:lstStyle/>
          <a:p>
            <a:r>
              <a:rPr lang="en-US" dirty="0" smtClean="0"/>
              <a:t>Why Computer Vision is Hard?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7070"/>
            <a:ext cx="8229600" cy="470473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Inverse problems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Priori-knowledge </a:t>
            </a:r>
            <a:r>
              <a:rPr lang="en-US" dirty="0"/>
              <a:t>is required</a:t>
            </a:r>
          </a:p>
          <a:p>
            <a:pPr>
              <a:lnSpc>
                <a:spcPct val="150000"/>
              </a:lnSpc>
            </a:pPr>
            <a:r>
              <a:rPr lang="en-US" dirty="0"/>
              <a:t>Complexity </a:t>
            </a:r>
            <a:r>
              <a:rPr lang="en-US" dirty="0" smtClean="0"/>
              <a:t>extensive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/>
              <a:t>Top-Down </a:t>
            </a:r>
            <a:r>
              <a:rPr lang="en-US" sz="2400" dirty="0" err="1"/>
              <a:t>v.s</a:t>
            </a:r>
            <a:r>
              <a:rPr lang="en-US" sz="2400" dirty="0"/>
              <a:t>. Bottom-Up </a:t>
            </a:r>
            <a:r>
              <a:rPr lang="en-US" sz="2400" dirty="0" smtClean="0"/>
              <a:t>paradigm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Parallelism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GB" altLang="he-IL" dirty="0"/>
              <a:t>Non-local operations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Propagation of Information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F876C-ED57-47CE-A10D-5276AD31AB21}" type="slidenum">
              <a:rPr lang="he-IL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94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 Models of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F876C-ED57-47CE-A10D-5276AD31AB21}" type="slidenum">
              <a:rPr lang="he-IL" smtClean="0"/>
              <a:pPr/>
              <a:t>47</a:t>
            </a:fld>
            <a:endParaRPr lang="en-US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79776" y="1132764"/>
            <a:ext cx="4781490" cy="436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31316" y="5663821"/>
            <a:ext cx="7743943" cy="60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rtl="1"/>
            <a:r>
              <a:rPr lang="en-US" sz="2400" b="0" dirty="0" smtClean="0">
                <a:latin typeface="Times New Roman" pitchFamily="18" charset="0"/>
              </a:rPr>
              <a:t>3D </a:t>
            </a:r>
            <a:r>
              <a:rPr lang="en-US" sz="2400" b="0" dirty="0">
                <a:latin typeface="Times New Roman" pitchFamily="18" charset="0"/>
              </a:rPr>
              <a:t>prior of 2x2 </a:t>
            </a:r>
            <a:r>
              <a:rPr lang="en-US" sz="2400" b="0" dirty="0" smtClean="0">
                <a:latin typeface="Times New Roman" pitchFamily="18" charset="0"/>
              </a:rPr>
              <a:t>image neighborhoods, </a:t>
            </a:r>
            <a:r>
              <a:rPr lang="en-US" sz="1400" b="0" dirty="0" smtClean="0">
                <a:latin typeface="Times New Roman (Hebrew)" pitchFamily="26" charset="0"/>
              </a:rPr>
              <a:t>From Mumford &amp; Huang,  2000 </a:t>
            </a:r>
            <a:endParaRPr lang="en-US" sz="2400" b="0" dirty="0" smtClean="0">
              <a:latin typeface="Times New Roman (Hebrew)" pitchFamily="26" charset="0"/>
            </a:endParaRPr>
          </a:p>
          <a:p>
            <a:pPr rtl="1"/>
            <a:endParaRPr lang="en-US" sz="2400" b="0" dirty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Syllabus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444" y="1371600"/>
            <a:ext cx="8045355" cy="4754563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Point Operations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Geometric Operations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Spatial Operation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Frequency Domain and the FFT</a:t>
            </a:r>
          </a:p>
          <a:p>
            <a:r>
              <a:rPr lang="en-US" dirty="0" smtClean="0"/>
              <a:t>Image Operations in Freq. Domain </a:t>
            </a:r>
          </a:p>
          <a:p>
            <a:r>
              <a:rPr lang="en-US" dirty="0" smtClean="0"/>
              <a:t>Multi-Resolution </a:t>
            </a:r>
          </a:p>
          <a:p>
            <a:r>
              <a:rPr lang="en-US" dirty="0" smtClean="0"/>
              <a:t>Restoration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Feature </a:t>
            </a:r>
            <a:r>
              <a:rPr lang="en-US" altLang="zh-CN" dirty="0" smtClean="0">
                <a:solidFill>
                  <a:srgbClr val="FF0000"/>
                </a:solidFill>
              </a:rPr>
              <a:t>Extraction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F876C-ED57-47CE-A10D-5276AD31AB21}" type="slidenum">
              <a:rPr lang="he-IL" smtClean="0"/>
              <a:pPr/>
              <a:t>48</a:t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Operations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solidFill>
            <a:srgbClr val="FFFFFF"/>
          </a:solidFill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Point </a:t>
            </a:r>
            <a:r>
              <a:rPr lang="en-US" altLang="zh-CN" dirty="0" smtClean="0"/>
              <a:t>Operations</a:t>
            </a:r>
            <a:endParaRPr lang="en-US" dirty="0" smtClean="0"/>
          </a:p>
          <a:p>
            <a:pPr rtl="0"/>
            <a:r>
              <a:rPr lang="en-US" dirty="0" smtClean="0"/>
              <a:t>Geometric </a:t>
            </a:r>
            <a:r>
              <a:rPr lang="en-US" dirty="0"/>
              <a:t>Operations</a:t>
            </a:r>
          </a:p>
          <a:p>
            <a:pPr rtl="0"/>
            <a:r>
              <a:rPr lang="en-US" dirty="0" smtClean="0"/>
              <a:t>Spatial </a:t>
            </a:r>
            <a:r>
              <a:rPr lang="en-US" dirty="0"/>
              <a:t>Operations</a:t>
            </a:r>
          </a:p>
          <a:p>
            <a:pPr rtl="0"/>
            <a:r>
              <a:rPr lang="en-US" dirty="0"/>
              <a:t>Global </a:t>
            </a:r>
            <a:r>
              <a:rPr lang="en-US" dirty="0" smtClean="0"/>
              <a:t>Operations (Freq. domain)</a:t>
            </a:r>
          </a:p>
          <a:p>
            <a:pPr rtl="0"/>
            <a:r>
              <a:rPr lang="en-US" dirty="0" smtClean="0"/>
              <a:t>Multi-Resolution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F876C-ED57-47CE-A10D-5276AD31AB21}" type="slidenum">
              <a:rPr lang="he-IL" smtClean="0"/>
              <a:pPr/>
              <a:t>49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Digital camera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4267200"/>
            <a:ext cx="8001000" cy="1905000"/>
          </a:xfrm>
        </p:spPr>
        <p:txBody>
          <a:bodyPr>
            <a:normAutofit fontScale="92500"/>
          </a:bodyPr>
          <a:lstStyle/>
          <a:p>
            <a:pPr>
              <a:lnSpc>
                <a:spcPct val="90000"/>
              </a:lnSpc>
              <a:buFont typeface="Arial" pitchFamily="34" charset="0"/>
              <a:buNone/>
              <a:defRPr/>
            </a:pPr>
            <a:r>
              <a:rPr lang="en-US" dirty="0" smtClean="0"/>
              <a:t>A digital camera replaces film with a sensor array</a:t>
            </a:r>
          </a:p>
          <a:p>
            <a:pPr>
              <a:lnSpc>
                <a:spcPct val="90000"/>
              </a:lnSpc>
              <a:defRPr/>
            </a:pPr>
            <a:r>
              <a:rPr lang="en-US" sz="2000" dirty="0" smtClean="0"/>
              <a:t>Each cell in the array is light-sensitive diode that converts photons to electrons</a:t>
            </a:r>
          </a:p>
          <a:p>
            <a:pPr>
              <a:lnSpc>
                <a:spcPct val="90000"/>
              </a:lnSpc>
              <a:defRPr/>
            </a:pPr>
            <a:r>
              <a:rPr lang="en-US" sz="2000" dirty="0" smtClean="0"/>
              <a:t>Two common types: Charge Coupled Device (CCD) and CMOS</a:t>
            </a:r>
          </a:p>
          <a:p>
            <a:pPr>
              <a:lnSpc>
                <a:spcPct val="90000"/>
              </a:lnSpc>
              <a:defRPr/>
            </a:pPr>
            <a:r>
              <a:rPr lang="en-US" sz="2000" dirty="0" smtClean="0">
                <a:hlinkClick r:id="rId2"/>
              </a:rPr>
              <a:t>http://electronics.howstuffworks.com/digital-camera.htm</a:t>
            </a:r>
            <a:r>
              <a:rPr lang="en-US" sz="2000" dirty="0" smtClean="0"/>
              <a:t> </a:t>
            </a:r>
          </a:p>
          <a:p>
            <a:pPr lvl="2">
              <a:lnSpc>
                <a:spcPct val="90000"/>
              </a:lnSpc>
              <a:defRPr/>
            </a:pPr>
            <a:endParaRPr lang="en-US" sz="1600" dirty="0" smtClean="0"/>
          </a:p>
        </p:txBody>
      </p:sp>
      <p:pic>
        <p:nvPicPr>
          <p:cNvPr id="20484" name="Picture 4" descr="PowerShot SD2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38" y="1390650"/>
            <a:ext cx="6697662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/>
              <a:t>Slide by Steve Seitz</a:t>
            </a:r>
          </a:p>
        </p:txBody>
      </p:sp>
    </p:spTree>
    <p:extLst>
      <p:ext uri="{BB962C8B-B14F-4D97-AF65-F5344CB8AC3E}">
        <p14:creationId xmlns:p14="http://schemas.microsoft.com/office/powerpoint/2010/main" val="208645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F876C-ED57-47CE-A10D-5276AD31AB21}" type="slidenum">
              <a:rPr lang="he-IL" smtClean="0"/>
              <a:pPr/>
              <a:t>50</a:t>
            </a:fld>
            <a:endParaRPr lang="en-US"/>
          </a:p>
        </p:txBody>
      </p:sp>
      <p:graphicFrame>
        <p:nvGraphicFramePr>
          <p:cNvPr id="927746" name="Object 2"/>
          <p:cNvGraphicFramePr>
            <a:graphicFrameLocks noChangeAspect="1"/>
          </p:cNvGraphicFramePr>
          <p:nvPr/>
        </p:nvGraphicFramePr>
        <p:xfrm>
          <a:off x="1136602" y="1364089"/>
          <a:ext cx="2862192" cy="2862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182" name="Image" r:id="rId3" imgW="3253089" imgH="3253089" progId="">
                  <p:embed/>
                </p:oleObj>
              </mc:Choice>
              <mc:Fallback>
                <p:oleObj name="Image" r:id="rId3" imgW="3253089" imgH="3253089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6602" y="1364089"/>
                        <a:ext cx="2862192" cy="28621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7747" name="Object 3"/>
          <p:cNvGraphicFramePr>
            <a:graphicFrameLocks noChangeAspect="1"/>
          </p:cNvGraphicFramePr>
          <p:nvPr/>
        </p:nvGraphicFramePr>
        <p:xfrm>
          <a:off x="4678577" y="1349494"/>
          <a:ext cx="2841340" cy="2841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183" name="Image" r:id="rId5" imgW="3253089" imgH="3253089" progId="">
                  <p:embed/>
                </p:oleObj>
              </mc:Choice>
              <mc:Fallback>
                <p:oleObj name="Image" r:id="rId5" imgW="3253089" imgH="3253089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8577" y="1349494"/>
                        <a:ext cx="2841340" cy="28413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5266259" y="4403583"/>
            <a:ext cx="1943100" cy="1500188"/>
          </a:xfrm>
          <a:prstGeom prst="rect">
            <a:avLst/>
          </a:prstGeom>
          <a:solidFill>
            <a:srgbClr val="EFFDB5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Oval 8"/>
          <p:cNvSpPr>
            <a:spLocks noChangeArrowheads="1"/>
          </p:cNvSpPr>
          <p:nvPr/>
        </p:nvSpPr>
        <p:spPr bwMode="auto">
          <a:xfrm>
            <a:off x="5940555" y="5519287"/>
            <a:ext cx="88900" cy="88900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9"/>
          <p:cNvSpPr>
            <a:spLocks noChangeArrowheads="1"/>
          </p:cNvSpPr>
          <p:nvPr/>
        </p:nvSpPr>
        <p:spPr bwMode="auto">
          <a:xfrm>
            <a:off x="1603469" y="4398821"/>
            <a:ext cx="1943100" cy="1500187"/>
          </a:xfrm>
          <a:prstGeom prst="rect">
            <a:avLst/>
          </a:prstGeom>
          <a:solidFill>
            <a:srgbClr val="EFFDB5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Oval 10"/>
          <p:cNvSpPr>
            <a:spLocks noChangeArrowheads="1"/>
          </p:cNvSpPr>
          <p:nvPr/>
        </p:nvSpPr>
        <p:spPr bwMode="auto">
          <a:xfrm>
            <a:off x="2265386" y="5527533"/>
            <a:ext cx="88900" cy="889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Freeform 11"/>
          <p:cNvSpPr>
            <a:spLocks/>
          </p:cNvSpPr>
          <p:nvPr/>
        </p:nvSpPr>
        <p:spPr bwMode="auto">
          <a:xfrm>
            <a:off x="2446361" y="5573571"/>
            <a:ext cx="3409950" cy="612774"/>
          </a:xfrm>
          <a:custGeom>
            <a:avLst/>
            <a:gdLst>
              <a:gd name="connsiteX0" fmla="*/ 0 w 2148"/>
              <a:gd name="connsiteY0" fmla="*/ 94 h 506"/>
              <a:gd name="connsiteX1" fmla="*/ 873 w 2148"/>
              <a:gd name="connsiteY1" fmla="*/ 490 h 506"/>
              <a:gd name="connsiteX2" fmla="*/ 2148 w 2148"/>
              <a:gd name="connsiteY2" fmla="*/ 0 h 506"/>
              <a:gd name="connsiteX0" fmla="*/ 0 w 2148"/>
              <a:gd name="connsiteY0" fmla="*/ 94 h 386"/>
              <a:gd name="connsiteX1" fmla="*/ 873 w 2148"/>
              <a:gd name="connsiteY1" fmla="*/ 370 h 386"/>
              <a:gd name="connsiteX2" fmla="*/ 2148 w 2148"/>
              <a:gd name="connsiteY2" fmla="*/ 0 h 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8" h="386">
                <a:moveTo>
                  <a:pt x="0" y="94"/>
                </a:moveTo>
                <a:cubicBezTo>
                  <a:pt x="144" y="160"/>
                  <a:pt x="515" y="386"/>
                  <a:pt x="873" y="370"/>
                </a:cubicBezTo>
                <a:cubicBezTo>
                  <a:pt x="1231" y="354"/>
                  <a:pt x="1978" y="81"/>
                  <a:pt x="2148" y="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Geometric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F876C-ED57-47CE-A10D-5276AD31AB21}" type="slidenum">
              <a:rPr lang="he-IL" smtClean="0"/>
              <a:pPr/>
              <a:t>51</a:t>
            </a:fld>
            <a:endParaRPr lang="en-US"/>
          </a:p>
        </p:txBody>
      </p:sp>
      <p:pic>
        <p:nvPicPr>
          <p:cNvPr id="5" name="Picture 3" descr="junk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8325" y="1143735"/>
            <a:ext cx="2646362" cy="3076575"/>
          </a:xfrm>
          <a:prstGeom prst="rect">
            <a:avLst/>
          </a:prstGeom>
          <a:noFill/>
        </p:spPr>
      </p:pic>
      <p:pic>
        <p:nvPicPr>
          <p:cNvPr id="6" name="Picture 4" descr="junk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28875" y="1389797"/>
            <a:ext cx="2655887" cy="2773363"/>
          </a:xfrm>
          <a:prstGeom prst="rect">
            <a:avLst/>
          </a:prstGeom>
          <a:noFill/>
        </p:spPr>
      </p:pic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679399" y="4464239"/>
            <a:ext cx="1943100" cy="1500188"/>
          </a:xfrm>
          <a:prstGeom prst="rect">
            <a:avLst/>
          </a:prstGeom>
          <a:solidFill>
            <a:srgbClr val="EFFDB5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Oval 6"/>
          <p:cNvSpPr>
            <a:spLocks noChangeArrowheads="1"/>
          </p:cNvSpPr>
          <p:nvPr/>
        </p:nvSpPr>
        <p:spPr bwMode="auto">
          <a:xfrm>
            <a:off x="5807051" y="4850002"/>
            <a:ext cx="88900" cy="889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589815" y="4459477"/>
            <a:ext cx="1943100" cy="1500187"/>
          </a:xfrm>
          <a:prstGeom prst="rect">
            <a:avLst/>
          </a:prstGeom>
          <a:solidFill>
            <a:srgbClr val="EFFDB5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auto">
          <a:xfrm>
            <a:off x="2401863" y="5588189"/>
            <a:ext cx="88900" cy="889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Freeform 9"/>
          <p:cNvSpPr>
            <a:spLocks/>
          </p:cNvSpPr>
          <p:nvPr/>
        </p:nvSpPr>
        <p:spPr bwMode="auto">
          <a:xfrm>
            <a:off x="2582838" y="5040502"/>
            <a:ext cx="3128963" cy="1208088"/>
          </a:xfrm>
          <a:custGeom>
            <a:avLst/>
            <a:gdLst>
              <a:gd name="connsiteX0" fmla="*/ 0 w 1971"/>
              <a:gd name="connsiteY0" fmla="*/ 468 h 761"/>
              <a:gd name="connsiteX1" fmla="*/ 873 w 1971"/>
              <a:gd name="connsiteY1" fmla="*/ 683 h 761"/>
              <a:gd name="connsiteX2" fmla="*/ 1971 w 1971"/>
              <a:gd name="connsiteY2" fmla="*/ 0 h 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1" h="761">
                <a:moveTo>
                  <a:pt x="0" y="468"/>
                </a:moveTo>
                <a:cubicBezTo>
                  <a:pt x="144" y="534"/>
                  <a:pt x="545" y="761"/>
                  <a:pt x="873" y="683"/>
                </a:cubicBezTo>
                <a:cubicBezTo>
                  <a:pt x="1201" y="605"/>
                  <a:pt x="1742" y="180"/>
                  <a:pt x="1971" y="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Geometric and Point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F876C-ED57-47CE-A10D-5276AD31AB21}" type="slidenum">
              <a:rPr lang="he-IL" smtClean="0"/>
              <a:pPr/>
              <a:t>52</a:t>
            </a:fld>
            <a:endParaRPr lang="en-US"/>
          </a:p>
        </p:txBody>
      </p:sp>
      <p:pic>
        <p:nvPicPr>
          <p:cNvPr id="11" name="Picture 2" descr="junk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1004" y="1197355"/>
            <a:ext cx="6912685" cy="2117857"/>
          </a:xfrm>
          <a:prstGeom prst="rect">
            <a:avLst/>
          </a:prstGeom>
          <a:noFill/>
        </p:spPr>
      </p:pic>
      <p:pic>
        <p:nvPicPr>
          <p:cNvPr id="12" name="morphFaces.mpg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734102" y="3555241"/>
            <a:ext cx="3571164" cy="26783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F876C-ED57-47CE-A10D-5276AD31AB21}" type="slidenum">
              <a:rPr lang="he-IL" smtClean="0"/>
              <a:pPr/>
              <a:t>53</a:t>
            </a:fld>
            <a:endParaRPr lang="en-US"/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5266259" y="4403583"/>
            <a:ext cx="1943100" cy="1500188"/>
          </a:xfrm>
          <a:prstGeom prst="rect">
            <a:avLst/>
          </a:prstGeom>
          <a:solidFill>
            <a:srgbClr val="EFFDB5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Oval 8"/>
          <p:cNvSpPr>
            <a:spLocks noChangeArrowheads="1"/>
          </p:cNvSpPr>
          <p:nvPr/>
        </p:nvSpPr>
        <p:spPr bwMode="auto">
          <a:xfrm>
            <a:off x="5940555" y="5519287"/>
            <a:ext cx="88900" cy="88900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9"/>
          <p:cNvSpPr>
            <a:spLocks noChangeArrowheads="1"/>
          </p:cNvSpPr>
          <p:nvPr/>
        </p:nvSpPr>
        <p:spPr bwMode="auto">
          <a:xfrm>
            <a:off x="1603469" y="4398821"/>
            <a:ext cx="1943100" cy="1500187"/>
          </a:xfrm>
          <a:prstGeom prst="rect">
            <a:avLst/>
          </a:prstGeom>
          <a:solidFill>
            <a:srgbClr val="EFFDB5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Oval 18"/>
          <p:cNvSpPr>
            <a:spLocks noChangeArrowheads="1"/>
          </p:cNvSpPr>
          <p:nvPr/>
        </p:nvSpPr>
        <p:spPr bwMode="auto">
          <a:xfrm>
            <a:off x="2004089" y="5286588"/>
            <a:ext cx="585788" cy="55721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Oval 10"/>
          <p:cNvSpPr>
            <a:spLocks noChangeArrowheads="1"/>
          </p:cNvSpPr>
          <p:nvPr/>
        </p:nvSpPr>
        <p:spPr bwMode="auto">
          <a:xfrm>
            <a:off x="2265386" y="5527533"/>
            <a:ext cx="88900" cy="889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Freeform 11"/>
          <p:cNvSpPr>
            <a:spLocks/>
          </p:cNvSpPr>
          <p:nvPr/>
        </p:nvSpPr>
        <p:spPr bwMode="auto">
          <a:xfrm>
            <a:off x="2446361" y="5573571"/>
            <a:ext cx="3409950" cy="612774"/>
          </a:xfrm>
          <a:custGeom>
            <a:avLst/>
            <a:gdLst>
              <a:gd name="connsiteX0" fmla="*/ 0 w 2148"/>
              <a:gd name="connsiteY0" fmla="*/ 94 h 506"/>
              <a:gd name="connsiteX1" fmla="*/ 873 w 2148"/>
              <a:gd name="connsiteY1" fmla="*/ 490 h 506"/>
              <a:gd name="connsiteX2" fmla="*/ 2148 w 2148"/>
              <a:gd name="connsiteY2" fmla="*/ 0 h 506"/>
              <a:gd name="connsiteX0" fmla="*/ 0 w 2148"/>
              <a:gd name="connsiteY0" fmla="*/ 94 h 386"/>
              <a:gd name="connsiteX1" fmla="*/ 873 w 2148"/>
              <a:gd name="connsiteY1" fmla="*/ 370 h 386"/>
              <a:gd name="connsiteX2" fmla="*/ 2148 w 2148"/>
              <a:gd name="connsiteY2" fmla="*/ 0 h 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8" h="386">
                <a:moveTo>
                  <a:pt x="0" y="94"/>
                </a:moveTo>
                <a:cubicBezTo>
                  <a:pt x="144" y="160"/>
                  <a:pt x="515" y="386"/>
                  <a:pt x="873" y="370"/>
                </a:cubicBezTo>
                <a:cubicBezTo>
                  <a:pt x="1231" y="354"/>
                  <a:pt x="1978" y="81"/>
                  <a:pt x="2148" y="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978948" name="Object 4"/>
          <p:cNvGraphicFramePr>
            <a:graphicFrameLocks noChangeAspect="1"/>
          </p:cNvGraphicFramePr>
          <p:nvPr/>
        </p:nvGraphicFramePr>
        <p:xfrm>
          <a:off x="1341936" y="1564043"/>
          <a:ext cx="2421104" cy="2421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9384" name="Image" r:id="rId3" imgW="3253089" imgH="3253089" progId="">
                  <p:embed/>
                </p:oleObj>
              </mc:Choice>
              <mc:Fallback>
                <p:oleObj name="Image" r:id="rId3" imgW="3253089" imgH="3253089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1936" y="1564043"/>
                        <a:ext cx="2421104" cy="24211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8949" name="Object 5"/>
          <p:cNvGraphicFramePr>
            <a:graphicFrameLocks noChangeAspect="1"/>
          </p:cNvGraphicFramePr>
          <p:nvPr/>
        </p:nvGraphicFramePr>
        <p:xfrm>
          <a:off x="4997949" y="1589754"/>
          <a:ext cx="2453729" cy="2453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9385" name="Image" r:id="rId5" imgW="3253089" imgH="3253089" progId="">
                  <p:embed/>
                </p:oleObj>
              </mc:Choice>
              <mc:Fallback>
                <p:oleObj name="Image" r:id="rId5" imgW="3253089" imgH="3253089" progId="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7949" y="1589754"/>
                        <a:ext cx="2453729" cy="24537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F876C-ED57-47CE-A10D-5276AD31AB21}" type="slidenum">
              <a:rPr lang="he-IL" smtClean="0"/>
              <a:pPr/>
              <a:t>54</a:t>
            </a:fld>
            <a:endParaRPr lang="en-US"/>
          </a:p>
        </p:txBody>
      </p:sp>
      <p:graphicFrame>
        <p:nvGraphicFramePr>
          <p:cNvPr id="978949" name="Object 5"/>
          <p:cNvGraphicFramePr>
            <a:graphicFrameLocks noChangeAspect="1"/>
          </p:cNvGraphicFramePr>
          <p:nvPr/>
        </p:nvGraphicFramePr>
        <p:xfrm>
          <a:off x="4997949" y="1835418"/>
          <a:ext cx="2453729" cy="2453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0407" name="Image" r:id="rId3" imgW="3253089" imgH="3253089" progId="">
                  <p:embed/>
                </p:oleObj>
              </mc:Choice>
              <mc:Fallback>
                <p:oleObj name="Image" r:id="rId3" imgW="3253089" imgH="3253089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7949" y="1835418"/>
                        <a:ext cx="2453729" cy="24537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9972" name="Object 4"/>
          <p:cNvGraphicFramePr>
            <a:graphicFrameLocks noChangeAspect="1"/>
          </p:cNvGraphicFramePr>
          <p:nvPr/>
        </p:nvGraphicFramePr>
        <p:xfrm>
          <a:off x="1273483" y="1823403"/>
          <a:ext cx="2441101" cy="2461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0408" name="Image" r:id="rId5" imgW="4485704" imgH="4523826" progId="">
                  <p:embed/>
                </p:oleObj>
              </mc:Choice>
              <mc:Fallback>
                <p:oleObj name="Image" r:id="rId5" imgW="4485704" imgH="4523826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3483" y="1823403"/>
                        <a:ext cx="2441101" cy="24619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F876C-ED57-47CE-A10D-5276AD31AB21}" type="slidenum">
              <a:rPr lang="he-IL" smtClean="0"/>
              <a:pPr/>
              <a:t>55</a:t>
            </a:fld>
            <a:endParaRPr lang="en-US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1670145" y="4489639"/>
            <a:ext cx="1828800" cy="1357313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2060670" y="5537389"/>
            <a:ext cx="88900" cy="889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1554258" y="1657539"/>
            <a:ext cx="1943100" cy="1500188"/>
          </a:xfrm>
          <a:prstGeom prst="rect">
            <a:avLst/>
          </a:prstGeom>
          <a:solidFill>
            <a:srgbClr val="EFFDB5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>
            <a:off x="2457545" y="3352989"/>
            <a:ext cx="0" cy="863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4730845" y="4476939"/>
            <a:ext cx="1828800" cy="1357313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Oval 5"/>
          <p:cNvSpPr>
            <a:spLocks noChangeArrowheads="1"/>
          </p:cNvSpPr>
          <p:nvPr/>
        </p:nvSpPr>
        <p:spPr bwMode="auto">
          <a:xfrm>
            <a:off x="5094383" y="5531039"/>
            <a:ext cx="88900" cy="88900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Freeform 9"/>
          <p:cNvSpPr>
            <a:spLocks/>
          </p:cNvSpPr>
          <p:nvPr/>
        </p:nvSpPr>
        <p:spPr bwMode="auto">
          <a:xfrm>
            <a:off x="2241645" y="5620912"/>
            <a:ext cx="2841626" cy="542926"/>
          </a:xfrm>
          <a:custGeom>
            <a:avLst/>
            <a:gdLst>
              <a:gd name="connsiteX0" fmla="*/ 0 w 1737"/>
              <a:gd name="connsiteY0" fmla="*/ 0 h 335"/>
              <a:gd name="connsiteX1" fmla="*/ 993 w 1737"/>
              <a:gd name="connsiteY1" fmla="*/ 329 h 335"/>
              <a:gd name="connsiteX2" fmla="*/ 1737 w 1737"/>
              <a:gd name="connsiteY2" fmla="*/ 36 h 335"/>
              <a:gd name="connsiteX0" fmla="*/ 0 w 1737"/>
              <a:gd name="connsiteY0" fmla="*/ 0 h 335"/>
              <a:gd name="connsiteX1" fmla="*/ 993 w 1737"/>
              <a:gd name="connsiteY1" fmla="*/ 329 h 335"/>
              <a:gd name="connsiteX2" fmla="*/ 1737 w 1737"/>
              <a:gd name="connsiteY2" fmla="*/ 36 h 335"/>
              <a:gd name="connsiteX0" fmla="*/ 0 w 1790"/>
              <a:gd name="connsiteY0" fmla="*/ 0 h 342"/>
              <a:gd name="connsiteX1" fmla="*/ 993 w 1790"/>
              <a:gd name="connsiteY1" fmla="*/ 329 h 342"/>
              <a:gd name="connsiteX2" fmla="*/ 1666 w 1790"/>
              <a:gd name="connsiteY2" fmla="*/ 79 h 342"/>
              <a:gd name="connsiteX3" fmla="*/ 1737 w 1790"/>
              <a:gd name="connsiteY3" fmla="*/ 36 h 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0" h="342">
                <a:moveTo>
                  <a:pt x="0" y="0"/>
                </a:moveTo>
                <a:cubicBezTo>
                  <a:pt x="146" y="71"/>
                  <a:pt x="704" y="323"/>
                  <a:pt x="993" y="329"/>
                </a:cubicBezTo>
                <a:cubicBezTo>
                  <a:pt x="1271" y="342"/>
                  <a:pt x="1542" y="128"/>
                  <a:pt x="1666" y="79"/>
                </a:cubicBezTo>
                <a:cubicBezTo>
                  <a:pt x="1790" y="30"/>
                  <a:pt x="1725" y="43"/>
                  <a:pt x="1737" y="36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640358" y="1708339"/>
            <a:ext cx="1943100" cy="1500188"/>
          </a:xfrm>
          <a:prstGeom prst="rect">
            <a:avLst/>
          </a:prstGeom>
          <a:solidFill>
            <a:srgbClr val="EFFDB5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15"/>
          <p:cNvSpPr>
            <a:spLocks noChangeShapeType="1"/>
          </p:cNvSpPr>
          <p:nvPr/>
        </p:nvSpPr>
        <p:spPr bwMode="auto">
          <a:xfrm>
            <a:off x="5657945" y="3340289"/>
            <a:ext cx="0" cy="863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05767" y="2210937"/>
            <a:ext cx="19752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 domain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839803" y="4929116"/>
            <a:ext cx="18501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Freq. domain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Fourier Transform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F876C-ED57-47CE-A10D-5276AD31AB21}" type="slidenum">
              <a:rPr lang="he-IL" smtClean="0"/>
              <a:pPr/>
              <a:t>56</a:t>
            </a:fld>
            <a:endParaRPr lang="en-US"/>
          </a:p>
        </p:txBody>
      </p:sp>
      <p:pic>
        <p:nvPicPr>
          <p:cNvPr id="5" name="Picture 3" descr="fourier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0411" y="1854983"/>
            <a:ext cx="2533650" cy="3068637"/>
          </a:xfrm>
          <a:prstGeom prst="rect">
            <a:avLst/>
          </a:prstGeom>
          <a:noFill/>
        </p:spPr>
      </p:pic>
      <p:pic>
        <p:nvPicPr>
          <p:cNvPr id="6" name="Picture 4" descr="junk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64749" y="1851808"/>
            <a:ext cx="2500312" cy="3027362"/>
          </a:xfrm>
          <a:prstGeom prst="rect">
            <a:avLst/>
          </a:prstGeom>
          <a:noFill/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815224" y="5225245"/>
            <a:ext cx="4910137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b="0"/>
              <a:t>Jean Baptiste Joseph Fourier  </a:t>
            </a:r>
            <a:r>
              <a:rPr lang="en-US" sz="2000" b="0">
                <a:solidFill>
                  <a:srgbClr val="000000"/>
                </a:solidFill>
              </a:rPr>
              <a:t>1768-1830 </a:t>
            </a:r>
            <a:endParaRPr lang="en-US" sz="2000" b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Multi-Resolution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F876C-ED57-47CE-A10D-5276AD31AB21}" type="slidenum">
              <a:rPr lang="he-IL" smtClean="0"/>
              <a:pPr/>
              <a:t>57</a:t>
            </a:fld>
            <a:endParaRPr lang="en-US"/>
          </a:p>
        </p:txBody>
      </p:sp>
      <p:pic>
        <p:nvPicPr>
          <p:cNvPr id="5" name="Picture 2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78766" y="696913"/>
            <a:ext cx="139700" cy="139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02566" y="1093788"/>
            <a:ext cx="292100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pic>
        <p:nvPicPr>
          <p:cNvPr id="7" name="Picture 4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50166" y="1652588"/>
            <a:ext cx="596900" cy="596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pic>
        <p:nvPicPr>
          <p:cNvPr id="8" name="Picture 5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45366" y="2535238"/>
            <a:ext cx="1206500" cy="1206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pic>
        <p:nvPicPr>
          <p:cNvPr id="9" name="Picture 6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435766" y="4041775"/>
            <a:ext cx="2425700" cy="2425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2370849" y="5712868"/>
            <a:ext cx="2239397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/>
            <a:r>
              <a:rPr lang="en-US" sz="2400" dirty="0"/>
              <a:t>High resolution</a:t>
            </a:r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 flipH="1" flipV="1">
            <a:off x="3382724" y="1742055"/>
            <a:ext cx="45719" cy="4017299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2362627" y="1255073"/>
            <a:ext cx="2170467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/>
            <a:r>
              <a:rPr lang="en-US" sz="2400" dirty="0"/>
              <a:t>Low resolution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Multi-Resolution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F876C-ED57-47CE-A10D-5276AD31AB21}" type="slidenum">
              <a:rPr lang="he-IL" smtClean="0"/>
              <a:pPr/>
              <a:t>58</a:t>
            </a:fld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5541" y="1526062"/>
            <a:ext cx="5835650" cy="437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1017" name="Picture 9" descr="C:\Documents and Settings\user\Desktop\Capture-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56697" y="3215147"/>
            <a:ext cx="3131677" cy="3131677"/>
          </a:xfrm>
          <a:prstGeom prst="rect">
            <a:avLst/>
          </a:prstGeom>
          <a:noFill/>
        </p:spPr>
      </p:pic>
      <p:sp>
        <p:nvSpPr>
          <p:cNvPr id="8110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3083" y="1893885"/>
            <a:ext cx="8037870" cy="13212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200" dirty="0" err="1" smtClean="0"/>
              <a:t>Mingkui</a:t>
            </a:r>
            <a:r>
              <a:rPr lang="en-US" sz="3200" dirty="0" smtClean="0"/>
              <a:t> Tan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accent2"/>
                </a:solidFill>
              </a:rPr>
              <a:t>mingkuitan@scut.edu.cn</a:t>
            </a:r>
            <a:endParaRPr lang="en-US" sz="24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sz="24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6A042-8C97-49A9-AAEF-FD54E778C3F6}" type="slidenum">
              <a:rPr lang="he-IL"/>
              <a:pPr/>
              <a:t>59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308" y="846161"/>
            <a:ext cx="868577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Image </a:t>
            </a:r>
            <a:r>
              <a:rPr lang="en-US" altLang="zh-CN" sz="4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Filtering</a:t>
            </a:r>
            <a:endParaRPr lang="en-US" sz="4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1775" y="4284633"/>
            <a:ext cx="31485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altLang="zh-CN" sz="2000" dirty="0" smtClean="0"/>
              <a:t>Slides are mainly adapted from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Prof. </a:t>
            </a:r>
            <a:r>
              <a:rPr lang="en-US" altLang="zh-CN" sz="2000" b="1" dirty="0" err="1" smtClean="0">
                <a:solidFill>
                  <a:srgbClr val="FF0000"/>
                </a:solidFill>
              </a:rPr>
              <a:t>Yacov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 Hel-Or </a:t>
            </a:r>
            <a:r>
              <a:rPr lang="en-US" altLang="zh-CN" sz="2000" dirty="0" smtClean="0"/>
              <a:t>and </a:t>
            </a:r>
            <a:r>
              <a:rPr lang="en-US" altLang="zh-CN" sz="2000" b="1" dirty="0">
                <a:solidFill>
                  <a:srgbClr val="FF0000"/>
                </a:solidFill>
              </a:rPr>
              <a:t>Prof.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 Derek </a:t>
            </a:r>
            <a:r>
              <a:rPr lang="en-US" altLang="zh-CN" sz="2000" b="1" dirty="0" err="1" smtClean="0">
                <a:solidFill>
                  <a:srgbClr val="FF0000"/>
                </a:solidFill>
              </a:rPr>
              <a:t>Hoiem</a:t>
            </a:r>
            <a:r>
              <a:rPr lang="en-US" altLang="zh-CN" sz="2000" dirty="0" smtClean="0"/>
              <a:t>. </a:t>
            </a:r>
          </a:p>
          <a:p>
            <a:pPr algn="l">
              <a:lnSpc>
                <a:spcPct val="90000"/>
              </a:lnSpc>
            </a:pPr>
            <a:r>
              <a:rPr lang="en-US" altLang="zh-CN" sz="2000" dirty="0" smtClean="0"/>
              <a:t>Thank </a:t>
            </a:r>
            <a:r>
              <a:rPr lang="en-US" altLang="zh-CN" sz="2000" b="1" dirty="0" err="1">
                <a:solidFill>
                  <a:srgbClr val="FF0000"/>
                </a:solidFill>
              </a:rPr>
              <a:t>Yacov</a:t>
            </a:r>
            <a:r>
              <a:rPr lang="en-US" altLang="zh-CN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Hel-Or </a:t>
            </a:r>
            <a:r>
              <a:rPr lang="en-US" altLang="zh-CN" sz="2000" dirty="0" smtClean="0"/>
              <a:t>and </a:t>
            </a:r>
            <a:r>
              <a:rPr lang="en-US" altLang="zh-CN" sz="2000" b="1" dirty="0">
                <a:solidFill>
                  <a:srgbClr val="FF0000"/>
                </a:solidFill>
              </a:rPr>
              <a:t>Derek </a:t>
            </a:r>
            <a:r>
              <a:rPr lang="en-US" altLang="zh-CN" sz="2000" b="1" dirty="0" err="1" smtClean="0">
                <a:solidFill>
                  <a:srgbClr val="FF0000"/>
                </a:solidFill>
              </a:rPr>
              <a:t>Hoiem</a:t>
            </a:r>
            <a:r>
              <a:rPr lang="en-US" altLang="zh-CN" sz="2000" dirty="0" smtClean="0"/>
              <a:t>!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416308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03" b="17790"/>
          <a:stretch>
            <a:fillRect/>
          </a:stretch>
        </p:blipFill>
        <p:spPr bwMode="auto">
          <a:xfrm>
            <a:off x="1295400" y="990599"/>
            <a:ext cx="6324600" cy="553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light is recorded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212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Basis for interpreting intensity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2152"/>
            <a:ext cx="8229600" cy="6248400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Key idea: for nearby scene points, most factors do not change much</a:t>
            </a:r>
          </a:p>
          <a:p>
            <a:r>
              <a:rPr lang="en-US" dirty="0" smtClean="0"/>
              <a:t>The </a:t>
            </a:r>
            <a:r>
              <a:rPr lang="en-US" dirty="0"/>
              <a:t>information is mainly contained </a:t>
            </a:r>
            <a:r>
              <a:rPr lang="en-US" b="1" dirty="0">
                <a:solidFill>
                  <a:srgbClr val="FF0000"/>
                </a:solidFill>
              </a:rPr>
              <a:t>in </a:t>
            </a:r>
            <a:r>
              <a:rPr lang="en-US" b="1" i="1" dirty="0">
                <a:solidFill>
                  <a:srgbClr val="FF0000"/>
                </a:solidFill>
              </a:rPr>
              <a:t>local differences</a:t>
            </a:r>
            <a:r>
              <a:rPr lang="en-US" i="1" dirty="0"/>
              <a:t> </a:t>
            </a:r>
            <a:r>
              <a:rPr lang="en-US" dirty="0"/>
              <a:t> of </a:t>
            </a:r>
            <a:r>
              <a:rPr lang="en-US" b="1" i="1" dirty="0">
                <a:solidFill>
                  <a:srgbClr val="FF0000"/>
                </a:solidFill>
              </a:rPr>
              <a:t>brightness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C:\Documents and Settings\Derek Hoiem\My Documents\Classes\Spring09 - Visual Scene Understanding\material\figs\neighborhood6_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779" y="1066800"/>
            <a:ext cx="5128118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694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Darkness = Large Difference in Neighboring Pixels</a:t>
            </a:r>
            <a:endParaRPr lang="en-US" sz="3200" dirty="0"/>
          </a:p>
        </p:txBody>
      </p:sp>
      <p:pic>
        <p:nvPicPr>
          <p:cNvPr id="108547" name="Picture 3" descr="C:\Users\Hoiem\Documents\Classes\Spring 2012 - Computer Vision\lectures\materials\shading\neighborhood6_gradi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5400"/>
            <a:ext cx="746760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07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Three views of filtering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Image filters in spatial domain</a:t>
            </a:r>
          </a:p>
          <a:p>
            <a:pPr lvl="1"/>
            <a:r>
              <a:rPr lang="en-US" dirty="0" smtClean="0"/>
              <a:t>Filter is a mathematical operation on values of each patch</a:t>
            </a:r>
          </a:p>
          <a:p>
            <a:pPr lvl="1"/>
            <a:r>
              <a:rPr lang="en-US" dirty="0" smtClean="0"/>
              <a:t>Smoothing, sharpening, measuring texture</a:t>
            </a:r>
          </a:p>
          <a:p>
            <a:endParaRPr lang="en-US" dirty="0" smtClean="0"/>
          </a:p>
          <a:p>
            <a:r>
              <a:rPr lang="en-US" dirty="0" smtClean="0"/>
              <a:t>Image filters in the frequency domain</a:t>
            </a:r>
          </a:p>
          <a:p>
            <a:pPr lvl="1"/>
            <a:r>
              <a:rPr lang="en-US" dirty="0" smtClean="0"/>
              <a:t>Filtering is a way to modify the frequencies of images</a:t>
            </a:r>
          </a:p>
          <a:p>
            <a:pPr lvl="1"/>
            <a:r>
              <a:rPr lang="en-US" dirty="0" err="1" smtClean="0"/>
              <a:t>Denoising</a:t>
            </a:r>
            <a:r>
              <a:rPr lang="en-US" dirty="0" smtClean="0"/>
              <a:t>, sampling, image compression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Templates and Image Pyramids</a:t>
            </a:r>
          </a:p>
          <a:p>
            <a:pPr lvl="1"/>
            <a:r>
              <a:rPr lang="en-US" dirty="0" smtClean="0"/>
              <a:t>Filtering is a way to match a template to the image</a:t>
            </a:r>
          </a:p>
          <a:p>
            <a:pPr lvl="1"/>
            <a:r>
              <a:rPr lang="en-US" dirty="0" smtClean="0"/>
              <a:t>Detection, coarse-to-fine registration</a:t>
            </a:r>
          </a:p>
        </p:txBody>
      </p:sp>
    </p:spTree>
    <p:extLst>
      <p:ext uri="{BB962C8B-B14F-4D97-AF65-F5344CB8AC3E}">
        <p14:creationId xmlns:p14="http://schemas.microsoft.com/office/powerpoint/2010/main" val="107596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gray image (pixel matrix)</a:t>
            </a:r>
          </a:p>
        </p:txBody>
      </p:sp>
      <p:pic>
        <p:nvPicPr>
          <p:cNvPr id="23555" name="Picture 2" descr="C:\Documents and Settings\Derek Hoiem\My Documents\Classes\Spring09 - Visual Scene Understanding\material\figs\neighborhood6_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148688"/>
            <a:ext cx="6465888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6" name="Picture 1"/>
          <p:cNvPicPr>
            <a:picLocks noChangeAspect="1" noChangeArrowheads="1"/>
          </p:cNvPicPr>
          <p:nvPr/>
        </p:nvPicPr>
        <p:blipFill>
          <a:blip r:embed="rId3" cstate="print"/>
          <a:srcRect l="39445" t="16000" r="37778" b="47556"/>
          <a:stretch>
            <a:fillRect/>
          </a:stretch>
        </p:blipFill>
        <p:spPr bwMode="auto">
          <a:xfrm>
            <a:off x="2743200" y="3358488"/>
            <a:ext cx="3124200" cy="31242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</p:pic>
      <p:cxnSp>
        <p:nvCxnSpPr>
          <p:cNvPr id="10" name="Straight Connector 9"/>
          <p:cNvCxnSpPr/>
          <p:nvPr/>
        </p:nvCxnSpPr>
        <p:spPr>
          <a:xfrm rot="16200000" flipH="1">
            <a:off x="647700" y="4387188"/>
            <a:ext cx="3657600" cy="5334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179638" y="2610776"/>
            <a:ext cx="2286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2438400" y="2596488"/>
            <a:ext cx="3429000" cy="762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505200" y="4120488"/>
            <a:ext cx="1524000" cy="16002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57173"/>
              </p:ext>
            </p:extLst>
          </p:nvPr>
        </p:nvGraphicFramePr>
        <p:xfrm>
          <a:off x="3962400" y="1072488"/>
          <a:ext cx="4889500" cy="2095500"/>
        </p:xfrm>
        <a:graphic>
          <a:graphicData uri="http://schemas.openxmlformats.org/drawingml/2006/table">
            <a:tbl>
              <a:tblPr/>
              <a:tblGrid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5" name="Straight Connector 14"/>
          <p:cNvCxnSpPr/>
          <p:nvPr/>
        </p:nvCxnSpPr>
        <p:spPr>
          <a:xfrm rot="5400000" flipH="1" flipV="1">
            <a:off x="2209800" y="2367888"/>
            <a:ext cx="3048000" cy="457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029200" y="3206088"/>
            <a:ext cx="3810000" cy="25146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660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 smtClean="0"/>
          </a:p>
          <a:p>
            <a:r>
              <a:rPr lang="en-US" dirty="0" smtClean="0"/>
              <a:t>Image filtering: for each pixel, compute function of local neighborhood and output a new value</a:t>
            </a:r>
          </a:p>
          <a:p>
            <a:pPr lvl="1"/>
            <a:r>
              <a:rPr lang="en-US" dirty="0" smtClean="0"/>
              <a:t>Same function applied at each position</a:t>
            </a:r>
          </a:p>
          <a:p>
            <a:pPr lvl="1"/>
            <a:r>
              <a:rPr lang="en-US" dirty="0" smtClean="0"/>
              <a:t>Output and input image are typically the same size</a:t>
            </a:r>
          </a:p>
          <a:p>
            <a:pPr lvl="1"/>
            <a:endParaRPr lang="en-US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5316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filtering </a:t>
            </a:r>
            <a:r>
              <a:rPr lang="en-US" altLang="zh-CN" dirty="0" smtClean="0"/>
              <a:t>or </a:t>
            </a:r>
            <a:r>
              <a:rPr lang="en-US" altLang="zh-CN" b="1" dirty="0" smtClean="0">
                <a:solidFill>
                  <a:srgbClr val="FF0000"/>
                </a:solidFill>
                <a:ea typeface="宋体" pitchFamily="2" charset="-122"/>
              </a:rPr>
              <a:t>Convolution</a:t>
            </a:r>
            <a:endParaRPr lang="en-US" b="1" dirty="0" smtClean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715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800" dirty="0" smtClean="0"/>
          </a:p>
          <a:p>
            <a:r>
              <a:rPr lang="en-US" sz="2800" dirty="0" smtClean="0"/>
              <a:t>Linear filtering: a weighted sum/difference of pixel values</a:t>
            </a:r>
          </a:p>
          <a:p>
            <a:r>
              <a:rPr lang="en-US" sz="2800" dirty="0" smtClean="0"/>
              <a:t>Really important!</a:t>
            </a:r>
          </a:p>
          <a:p>
            <a:pPr lvl="1"/>
            <a:r>
              <a:rPr lang="en-US" sz="2400" dirty="0" smtClean="0"/>
              <a:t>Enhance images</a:t>
            </a:r>
          </a:p>
          <a:p>
            <a:pPr lvl="2" eaLnBrk="1" hangingPunct="1">
              <a:buFontTx/>
              <a:buChar char="•"/>
            </a:pPr>
            <a:r>
              <a:rPr lang="en-US" dirty="0" err="1" smtClean="0"/>
              <a:t>Denoising</a:t>
            </a:r>
            <a:r>
              <a:rPr lang="en-US" dirty="0" smtClean="0"/>
              <a:t>, </a:t>
            </a:r>
            <a:r>
              <a:rPr lang="en-US" dirty="0"/>
              <a:t>smooth, increase contrast, </a:t>
            </a:r>
            <a:r>
              <a:rPr lang="en-US" altLang="zh-CN" dirty="0"/>
              <a:t>blurring, noise reduction, image sharpening </a:t>
            </a:r>
            <a:r>
              <a:rPr lang="en-US" dirty="0"/>
              <a:t>etc.</a:t>
            </a:r>
          </a:p>
          <a:p>
            <a:pPr lvl="1"/>
            <a:r>
              <a:rPr lang="en-US" sz="2400" dirty="0" smtClean="0"/>
              <a:t>Extract information from images</a:t>
            </a:r>
          </a:p>
          <a:p>
            <a:pPr lvl="2"/>
            <a:r>
              <a:rPr lang="en-US" sz="2000" dirty="0" smtClean="0"/>
              <a:t>Texture, edges, distinctive points, etc.</a:t>
            </a:r>
          </a:p>
          <a:p>
            <a:pPr lvl="1"/>
            <a:r>
              <a:rPr lang="en-US" sz="2400" dirty="0" smtClean="0"/>
              <a:t>Detect patterns</a:t>
            </a:r>
          </a:p>
          <a:p>
            <a:pPr lvl="2"/>
            <a:r>
              <a:rPr lang="en-US" sz="2000" dirty="0" smtClean="0"/>
              <a:t>Template matching</a:t>
            </a:r>
          </a:p>
          <a:p>
            <a:pPr lvl="2"/>
            <a:r>
              <a:rPr lang="en-US" altLang="zh-CN" dirty="0"/>
              <a:t>Detect </a:t>
            </a:r>
            <a:r>
              <a:rPr lang="en-US" altLang="zh-CN" dirty="0" smtClean="0"/>
              <a:t>patterns</a:t>
            </a:r>
          </a:p>
          <a:p>
            <a:pPr lvl="1"/>
            <a:r>
              <a:rPr lang="en-US" altLang="zh-CN" b="1" dirty="0" smtClean="0">
                <a:solidFill>
                  <a:srgbClr val="FF0000"/>
                </a:solidFill>
              </a:rPr>
              <a:t>Deep Learning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2"/>
            <a:r>
              <a:rPr lang="en-US" altLang="zh-CN" b="1" dirty="0" smtClean="0">
                <a:solidFill>
                  <a:srgbClr val="FF0000"/>
                </a:solidFill>
              </a:rPr>
              <a:t>Convolutional Neural Networks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2"/>
            <a:endParaRPr lang="en-US" sz="2000" dirty="0" smtClean="0"/>
          </a:p>
          <a:p>
            <a:pPr lvl="2"/>
            <a:endParaRPr lang="en-US" sz="2000" dirty="0" smtClean="0"/>
          </a:p>
          <a:p>
            <a:pPr>
              <a:buFont typeface="Arial" charset="0"/>
              <a:buNone/>
            </a:pPr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08558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036638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Concept of convolution</a:t>
            </a:r>
          </a:p>
        </p:txBody>
      </p:sp>
      <p:pic>
        <p:nvPicPr>
          <p:cNvPr id="34819" name="Picture 5" descr="Concept of Convoloution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94" b="22424"/>
          <a:stretch>
            <a:fillRect/>
          </a:stretch>
        </p:blipFill>
        <p:spPr bwMode="auto">
          <a:xfrm>
            <a:off x="533400" y="1600200"/>
            <a:ext cx="77724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 descr="Concept of Convoloution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038600"/>
            <a:ext cx="7620000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1" name="Text Box 8"/>
          <p:cNvSpPr txBox="1">
            <a:spLocks noChangeArrowheads="1"/>
          </p:cNvSpPr>
          <p:nvPr/>
        </p:nvSpPr>
        <p:spPr bwMode="auto">
          <a:xfrm>
            <a:off x="3505200" y="2971800"/>
            <a:ext cx="162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zh-CN" sz="2400" b="1">
                <a:ea typeface="宋体" pitchFamily="2" charset="-122"/>
              </a:rPr>
              <a:t>Black box</a:t>
            </a:r>
          </a:p>
        </p:txBody>
      </p:sp>
    </p:spTree>
    <p:extLst>
      <p:ext uri="{BB962C8B-B14F-4D97-AF65-F5344CB8AC3E}">
        <p14:creationId xmlns:p14="http://schemas.microsoft.com/office/powerpoint/2010/main" val="356671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60438"/>
          </a:xfrm>
          <a:noFill/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Concept of convolution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438400"/>
            <a:ext cx="8229600" cy="4191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2800" b="1" smtClean="0">
                <a:ea typeface="宋体" pitchFamily="2" charset="-122"/>
              </a:rPr>
              <a:t>	g(x,y) = h(x,y) * f(x,y) 	mask convolved 					with an image</a:t>
            </a:r>
          </a:p>
          <a:p>
            <a:pPr eaLnBrk="1" hangingPunct="1">
              <a:buFontTx/>
              <a:buNone/>
            </a:pPr>
            <a:endParaRPr lang="en-US" altLang="zh-CN" sz="2800" b="1" smtClean="0">
              <a:ea typeface="宋体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sz="2800" b="1" smtClean="0">
                <a:ea typeface="宋体" pitchFamily="2" charset="-122"/>
              </a:rPr>
              <a:t>	g(x,y) = f(x,y) * h(x,y)</a:t>
            </a:r>
            <a:r>
              <a:rPr lang="en-US" altLang="zh-CN" sz="2800" smtClean="0">
                <a:ea typeface="宋体" pitchFamily="2" charset="-122"/>
              </a:rPr>
              <a:t> 	</a:t>
            </a:r>
            <a:r>
              <a:rPr lang="en-US" altLang="zh-CN" sz="2800" b="1" smtClean="0">
                <a:ea typeface="宋体" pitchFamily="2" charset="-122"/>
              </a:rPr>
              <a:t>image convolved 					with mask</a:t>
            </a:r>
          </a:p>
          <a:p>
            <a:pPr eaLnBrk="1" hangingPunct="1">
              <a:buFontTx/>
              <a:buNone/>
            </a:pPr>
            <a:endParaRPr lang="en-US" altLang="zh-CN" sz="2800" b="1" smtClean="0">
              <a:ea typeface="宋体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sz="2800" b="1" smtClean="0">
                <a:ea typeface="宋体" pitchFamily="2" charset="-122"/>
              </a:rPr>
              <a:t>	The convolution operator (*) is commutative, h(x,y) is the mask or filter.</a:t>
            </a:r>
          </a:p>
        </p:txBody>
      </p:sp>
      <p:pic>
        <p:nvPicPr>
          <p:cNvPr id="35844" name="Picture 6" descr="Concept of Convoloution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04" b="26881"/>
          <a:stretch>
            <a:fillRect/>
          </a:stretch>
        </p:blipFill>
        <p:spPr bwMode="auto">
          <a:xfrm>
            <a:off x="838200" y="1219200"/>
            <a:ext cx="7467600" cy="123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677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Convolution mask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Mask is a matrix, usually of  size 1x1, 3x3, 5x5 or 7x7 (odd number).</a:t>
            </a:r>
          </a:p>
          <a:p>
            <a:pPr eaLnBrk="1" hangingPunct="1"/>
            <a:r>
              <a:rPr lang="en-US" altLang="zh-CN" dirty="0" smtClean="0">
                <a:ea typeface="宋体" pitchFamily="2" charset="-122"/>
              </a:rPr>
              <a:t>Convolution steps: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Flip the mask horizontally and vertically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Slide the mask onto the image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Multiply the corresponding elements and add them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Repeat this until all image values are calculated</a:t>
            </a:r>
          </a:p>
        </p:txBody>
      </p:sp>
    </p:spTree>
    <p:extLst>
      <p:ext uri="{BB962C8B-B14F-4D97-AF65-F5344CB8AC3E}">
        <p14:creationId xmlns:p14="http://schemas.microsoft.com/office/powerpoint/2010/main" val="189298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Convolution example</a:t>
            </a:r>
          </a:p>
        </p:txBody>
      </p:sp>
      <p:sp>
        <p:nvSpPr>
          <p:cNvPr id="38914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990600"/>
            <a:ext cx="8229600" cy="6858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Image matrix</a:t>
            </a:r>
          </a:p>
        </p:txBody>
      </p:sp>
      <p:pic>
        <p:nvPicPr>
          <p:cNvPr id="38916" name="Picture 5" descr="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00200"/>
            <a:ext cx="838200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Rectangle 6"/>
          <p:cNvSpPr>
            <a:spLocks noChangeArrowheads="1"/>
          </p:cNvSpPr>
          <p:nvPr/>
        </p:nvSpPr>
        <p:spPr bwMode="auto">
          <a:xfrm>
            <a:off x="457200" y="2971800"/>
            <a:ext cx="81534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zh-CN" sz="3200">
                <a:ea typeface="宋体" pitchFamily="2" charset="-122"/>
              </a:rPr>
              <a:t>Place the mask over each image element. Multiply the corresponding elements and add them</a:t>
            </a:r>
          </a:p>
        </p:txBody>
      </p:sp>
      <p:pic>
        <p:nvPicPr>
          <p:cNvPr id="38918" name="Picture 8" descr="Concept of Convoloution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1" r="3218" b="13301"/>
          <a:stretch>
            <a:fillRect/>
          </a:stretch>
        </p:blipFill>
        <p:spPr bwMode="auto">
          <a:xfrm>
            <a:off x="838200" y="4800600"/>
            <a:ext cx="71628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153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828800"/>
            <a:ext cx="5197475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Sensor Array</a:t>
            </a:r>
          </a:p>
        </p:txBody>
      </p:sp>
      <p:pic>
        <p:nvPicPr>
          <p:cNvPr id="2150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066800"/>
            <a:ext cx="1909763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Text Box 6"/>
          <p:cNvSpPr txBox="1">
            <a:spLocks noChangeArrowheads="1"/>
          </p:cNvSpPr>
          <p:nvPr/>
        </p:nvSpPr>
        <p:spPr bwMode="auto">
          <a:xfrm>
            <a:off x="6705600" y="3087688"/>
            <a:ext cx="2098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/>
              <a:t>CMOS sensor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5910" y="5773003"/>
            <a:ext cx="84188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Each sensor cell records amount of light coming in at a small range of orientations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218364" y="122830"/>
            <a:ext cx="8229600" cy="944563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Concept of mask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1600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ea typeface="宋体" pitchFamily="2" charset="-122"/>
              </a:rPr>
              <a:t>A mask is a filter.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ea typeface="宋体" pitchFamily="2" charset="-122"/>
              </a:rPr>
              <a:t>Concept of masking is a concept of spatial filtering.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ea typeface="宋体" pitchFamily="2" charset="-122"/>
              </a:rPr>
              <a:t>Sample mask</a:t>
            </a:r>
          </a:p>
        </p:txBody>
      </p:sp>
      <p:pic>
        <p:nvPicPr>
          <p:cNvPr id="40964" name="Picture 4" descr="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783084"/>
            <a:ext cx="838200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218364" y="4572000"/>
            <a:ext cx="8544636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indent="0" eaLnBrk="1" hangingPunct="1">
              <a:lnSpc>
                <a:spcPct val="90000"/>
              </a:lnSpc>
              <a:spcBef>
                <a:spcPct val="20000"/>
              </a:spcBef>
            </a:pPr>
            <a:endParaRPr lang="en-US" altLang="zh-CN" sz="3200" dirty="0" smtClean="0">
              <a:ea typeface="宋体" pitchFamily="2" charset="-122"/>
            </a:endParaRPr>
          </a:p>
          <a:p>
            <a:pPr marL="0" indent="0" algn="l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zh-CN" sz="2800" dirty="0" smtClean="0">
                <a:ea typeface="宋体" pitchFamily="2" charset="-122"/>
              </a:rPr>
              <a:t>Filtering </a:t>
            </a:r>
            <a:r>
              <a:rPr lang="en-US" altLang="zh-CN" sz="2800" dirty="0">
                <a:ea typeface="宋体" pitchFamily="2" charset="-122"/>
              </a:rPr>
              <a:t>is convolving a mask with an image by moving the center of the mask over each image pixel.</a:t>
            </a:r>
          </a:p>
        </p:txBody>
      </p:sp>
    </p:spTree>
    <p:extLst>
      <p:ext uri="{BB962C8B-B14F-4D97-AF65-F5344CB8AC3E}">
        <p14:creationId xmlns:p14="http://schemas.microsoft.com/office/powerpoint/2010/main" val="11307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Convolution example</a:t>
            </a:r>
          </a:p>
        </p:txBody>
      </p:sp>
      <p:sp>
        <p:nvSpPr>
          <p:cNvPr id="3993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609600"/>
          </a:xfrm>
        </p:spPr>
        <p:txBody>
          <a:bodyPr/>
          <a:lstStyle/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  <a:ea typeface="宋体" pitchFamily="2" charset="-122"/>
              </a:rPr>
              <a:t>Red – mask</a:t>
            </a:r>
            <a:r>
              <a:rPr lang="en-US" altLang="zh-CN" dirty="0" smtClean="0">
                <a:ea typeface="宋体" pitchFamily="2" charset="-122"/>
              </a:rPr>
              <a:t>, black – image </a:t>
            </a:r>
          </a:p>
        </p:txBody>
      </p:sp>
      <p:pic>
        <p:nvPicPr>
          <p:cNvPr id="39940" name="Picture 6" descr="Concept of Convoloution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1" r="4247" b="17241"/>
          <a:stretch>
            <a:fillRect/>
          </a:stretch>
        </p:blipFill>
        <p:spPr bwMode="auto">
          <a:xfrm>
            <a:off x="457200" y="1828800"/>
            <a:ext cx="70866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Rectangle 7"/>
          <p:cNvSpPr>
            <a:spLocks noChangeArrowheads="1"/>
          </p:cNvSpPr>
          <p:nvPr/>
        </p:nvSpPr>
        <p:spPr bwMode="auto">
          <a:xfrm>
            <a:off x="381000" y="3505200"/>
            <a:ext cx="82296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zh-CN" sz="3200" dirty="0">
                <a:ea typeface="宋体" pitchFamily="2" charset="-122"/>
              </a:rPr>
              <a:t>First pixel: = (5*2) + (4*4) + (2*8) + (1*10)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CN" sz="3200" dirty="0">
                <a:ea typeface="宋体" pitchFamily="2" charset="-122"/>
              </a:rPr>
              <a:t>				= 10 + 16 + 16 + 10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CN" sz="3200" dirty="0">
                <a:ea typeface="宋体" pitchFamily="2" charset="-122"/>
              </a:rPr>
              <a:t>				= 52 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CN" sz="3200" dirty="0">
                <a:ea typeface="宋体" pitchFamily="2" charset="-122"/>
              </a:rPr>
              <a:t>	Convolution can achieve blurring, edge detection, sharpening, noise reduction, </a:t>
            </a:r>
            <a:r>
              <a:rPr lang="en-US" altLang="zh-CN" sz="3200" dirty="0" err="1">
                <a:ea typeface="宋体" pitchFamily="2" charset="-122"/>
              </a:rPr>
              <a:t>etc</a:t>
            </a:r>
            <a:endParaRPr lang="en-US" altLang="zh-CN" sz="3200" dirty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946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7" name="Group 4"/>
          <p:cNvGrpSpPr>
            <a:grpSpLocks/>
          </p:cNvGrpSpPr>
          <p:nvPr/>
        </p:nvGrpSpPr>
        <p:grpSpPr bwMode="auto">
          <a:xfrm>
            <a:off x="5486400" y="2514600"/>
            <a:ext cx="2274888" cy="1803400"/>
            <a:chOff x="3799" y="2064"/>
            <a:chExt cx="1433" cy="1136"/>
          </a:xfrm>
        </p:grpSpPr>
        <p:grpSp>
          <p:nvGrpSpPr>
            <p:cNvPr id="1030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032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1033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1034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1035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1036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1037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1038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1039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1040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1041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042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043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044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045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046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047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048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1031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28" name="Text Box 24"/>
          <p:cNvSpPr txBox="1">
            <a:spLocks noChangeArrowheads="1"/>
          </p:cNvSpPr>
          <p:nvPr/>
        </p:nvSpPr>
        <p:spPr bwMode="auto">
          <a:xfrm>
            <a:off x="5946775" y="6064250"/>
            <a:ext cx="30194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dirty="0"/>
              <a:t>Slide credit: David Lowe (UBC)</a:t>
            </a:r>
          </a:p>
        </p:txBody>
      </p:sp>
      <p:graphicFrame>
        <p:nvGraphicFramePr>
          <p:cNvPr id="1026" name="Object 26"/>
          <p:cNvGraphicFramePr>
            <a:graphicFrameLocks noChangeAspect="1"/>
          </p:cNvGraphicFramePr>
          <p:nvPr/>
        </p:nvGraphicFramePr>
        <p:xfrm>
          <a:off x="6389688" y="1752600"/>
          <a:ext cx="1020762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2167" name="Equation" r:id="rId5" imgW="368280" imgH="203040" progId="Equation.3">
                  <p:embed/>
                </p:oleObj>
              </mc:Choice>
              <mc:Fallback>
                <p:oleObj name="Equation" r:id="rId5" imgW="3682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9688" y="1752600"/>
                        <a:ext cx="1020762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16"/>
          <p:cNvSpPr txBox="1">
            <a:spLocks noChangeArrowheads="1"/>
          </p:cNvSpPr>
          <p:nvPr/>
        </p:nvSpPr>
        <p:spPr>
          <a:xfrm>
            <a:off x="334370" y="382138"/>
            <a:ext cx="8229600" cy="1143000"/>
          </a:xfrm>
          <a:prstGeom prst="rect">
            <a:avLst/>
          </a:prstGeom>
          <a:noFill/>
        </p:spPr>
        <p:txBody>
          <a:bodyPr/>
          <a:lstStyle/>
          <a:p>
            <a:pPr>
              <a:defRPr/>
            </a:pPr>
            <a:r>
              <a:rPr lang="en-US" sz="3600" dirty="0">
                <a:latin typeface="+mj-lt"/>
                <a:ea typeface="+mj-ea"/>
                <a:cs typeface="+mj-cs"/>
              </a:rPr>
              <a:t>Example: box </a:t>
            </a:r>
            <a:r>
              <a:rPr lang="en-US" sz="3600" dirty="0" smtClean="0">
                <a:latin typeface="+mj-lt"/>
                <a:ea typeface="+mj-ea"/>
                <a:cs typeface="+mj-cs"/>
              </a:rPr>
              <a:t>filter</a:t>
            </a:r>
            <a:endParaRPr lang="en-US" sz="36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181313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86443"/>
              </p:ext>
            </p:extLst>
          </p:nvPr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1247" name="Group 127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/>
                <a:gridCol w="358775"/>
                <a:gridCol w="355600"/>
                <a:gridCol w="358775"/>
                <a:gridCol w="358775"/>
                <a:gridCol w="358775"/>
                <a:gridCol w="358775"/>
                <a:gridCol w="355600"/>
                <a:gridCol w="358775"/>
                <a:gridCol w="358775"/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61371" name="Rectangle 251"/>
          <p:cNvSpPr>
            <a:spLocks noChangeArrowheads="1"/>
          </p:cNvSpPr>
          <p:nvPr/>
        </p:nvSpPr>
        <p:spPr bwMode="auto">
          <a:xfrm>
            <a:off x="5105400" y="2590800"/>
            <a:ext cx="365125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1495" name="Rectangle 375"/>
          <p:cNvSpPr>
            <a:spLocks noChangeArrowheads="1"/>
          </p:cNvSpPr>
          <p:nvPr/>
        </p:nvSpPr>
        <p:spPr bwMode="auto">
          <a:xfrm>
            <a:off x="685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25" name="Text Box 376"/>
          <p:cNvSpPr txBox="1">
            <a:spLocks noChangeArrowheads="1"/>
          </p:cNvSpPr>
          <p:nvPr/>
        </p:nvSpPr>
        <p:spPr bwMode="auto">
          <a:xfrm>
            <a:off x="7762875" y="6550025"/>
            <a:ext cx="13811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Credit: S. Seitz</a:t>
            </a:r>
          </a:p>
        </p:txBody>
      </p:sp>
      <p:sp>
        <p:nvSpPr>
          <p:cNvPr id="261499" name="Rectangle 379"/>
          <p:cNvSpPr>
            <a:spLocks noChangeArrowheads="1"/>
          </p:cNvSpPr>
          <p:nvPr/>
        </p:nvSpPr>
        <p:spPr bwMode="auto">
          <a:xfrm>
            <a:off x="5181600" y="2667000"/>
            <a:ext cx="152400" cy="228600"/>
          </a:xfrm>
          <a:prstGeom prst="rect">
            <a:avLst/>
          </a:prstGeom>
          <a:solidFill>
            <a:schemeClr val="bg1"/>
          </a:solidFill>
          <a:ln w="635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050" name="Object 381"/>
          <p:cNvGraphicFramePr>
            <a:graphicFrameLocks noChangeAspect="1"/>
          </p:cNvGraphicFramePr>
          <p:nvPr/>
        </p:nvGraphicFramePr>
        <p:xfrm>
          <a:off x="1835150" y="5943600"/>
          <a:ext cx="50911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638" name="Equation" r:id="rId5" imgW="2070000" imgH="355320" progId="Equation.3">
                  <p:embed/>
                </p:oleObj>
              </mc:Choice>
              <mc:Fallback>
                <p:oleObj name="Equation" r:id="rId5" imgW="207000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5943600"/>
                        <a:ext cx="5091113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381"/>
          <p:cNvGraphicFramePr>
            <a:graphicFrameLocks noChangeAspect="1"/>
          </p:cNvGraphicFramePr>
          <p:nvPr/>
        </p:nvGraphicFramePr>
        <p:xfrm>
          <a:off x="5708650" y="1238250"/>
          <a:ext cx="150971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639" name="Equation" r:id="rId7" imgW="330120" imgH="203040" progId="Equation.3">
                  <p:embed/>
                </p:oleObj>
              </mc:Choice>
              <mc:Fallback>
                <p:oleObj name="Equation" r:id="rId7" imgW="3301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8650" y="1238250"/>
                        <a:ext cx="1509713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381"/>
          <p:cNvGraphicFramePr>
            <a:graphicFrameLocks noChangeAspect="1"/>
          </p:cNvGraphicFramePr>
          <p:nvPr/>
        </p:nvGraphicFramePr>
        <p:xfrm>
          <a:off x="1593850" y="1295400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640" name="Equation" r:id="rId9" imgW="355320" imgH="203040" progId="Equation.3">
                  <p:embed/>
                </p:oleObj>
              </mc:Choice>
              <mc:Fallback>
                <p:oleObj name="Equation" r:id="rId9" imgW="3553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1295400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6"/>
          <p:cNvSpPr txBox="1">
            <a:spLocks noChangeArrowheads="1"/>
          </p:cNvSpPr>
          <p:nvPr/>
        </p:nvSpPr>
        <p:spPr>
          <a:xfrm>
            <a:off x="450376" y="219869"/>
            <a:ext cx="8229600" cy="1143000"/>
          </a:xfrm>
          <a:prstGeom prst="rect">
            <a:avLst/>
          </a:prstGeom>
          <a:noFill/>
        </p:spPr>
        <p:txBody>
          <a:bodyPr/>
          <a:lstStyle/>
          <a:p>
            <a:pPr>
              <a:defRPr/>
            </a:pPr>
            <a:r>
              <a:rPr lang="en-US" sz="3600" dirty="0">
                <a:latin typeface="+mj-lt"/>
                <a:ea typeface="+mj-ea"/>
                <a:cs typeface="+mj-cs"/>
              </a:rPr>
              <a:t>Image filtering</a:t>
            </a:r>
          </a:p>
        </p:txBody>
      </p:sp>
      <p:grpSp>
        <p:nvGrpSpPr>
          <p:cNvPr id="2428" name="Group 4"/>
          <p:cNvGrpSpPr>
            <a:grpSpLocks noChangeAspect="1"/>
          </p:cNvGrpSpPr>
          <p:nvPr/>
        </p:nvGrpSpPr>
        <p:grpSpPr bwMode="auto">
          <a:xfrm>
            <a:off x="7543800" y="304800"/>
            <a:ext cx="1143000" cy="973138"/>
            <a:chOff x="3799" y="2064"/>
            <a:chExt cx="1433" cy="1136"/>
          </a:xfrm>
        </p:grpSpPr>
        <p:grpSp>
          <p:nvGrpSpPr>
            <p:cNvPr id="2429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2431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2432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2433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2434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2435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2436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2437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2438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2439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2440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441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442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443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444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445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446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447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2430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2053" name="Object 26"/>
          <p:cNvGraphicFramePr>
            <a:graphicFrameLocks noChangeAspect="1"/>
          </p:cNvGraphicFramePr>
          <p:nvPr/>
        </p:nvGraphicFramePr>
        <p:xfrm>
          <a:off x="6477000" y="533400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641" name="Equation" r:id="rId12" imgW="368280" imgH="203040" progId="Equation.3">
                  <p:embed/>
                </p:oleObj>
              </mc:Choice>
              <mc:Fallback>
                <p:oleObj name="Equation" r:id="rId12" imgW="3682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533400"/>
                        <a:ext cx="102076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89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371" grpId="0" animBg="1"/>
      <p:bldP spid="261495" grpId="0" animBg="1"/>
      <p:bldP spid="261499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3171" name="Group 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3295" name="Group 127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/>
                <a:gridCol w="358775"/>
                <a:gridCol w="355600"/>
                <a:gridCol w="358775"/>
                <a:gridCol w="358775"/>
                <a:gridCol w="358775"/>
                <a:gridCol w="358775"/>
                <a:gridCol w="355600"/>
                <a:gridCol w="358775"/>
                <a:gridCol w="358775"/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324" name="Rectangle 251"/>
          <p:cNvSpPr>
            <a:spLocks noChangeArrowheads="1"/>
          </p:cNvSpPr>
          <p:nvPr/>
        </p:nvSpPr>
        <p:spPr bwMode="auto">
          <a:xfrm>
            <a:off x="54102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63420" name="Group 252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sp>
        <p:nvSpPr>
          <p:cNvPr id="3448" name="Rectangle 375"/>
          <p:cNvSpPr>
            <a:spLocks noChangeArrowheads="1"/>
          </p:cNvSpPr>
          <p:nvPr/>
        </p:nvSpPr>
        <p:spPr bwMode="auto">
          <a:xfrm>
            <a:off x="1066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074" name="Object 381"/>
          <p:cNvGraphicFramePr>
            <a:graphicFrameLocks noChangeAspect="1"/>
          </p:cNvGraphicFramePr>
          <p:nvPr/>
        </p:nvGraphicFramePr>
        <p:xfrm>
          <a:off x="5708650" y="1238250"/>
          <a:ext cx="150971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4662" name="Equation" r:id="rId5" imgW="330120" imgH="203040" progId="Equation.3">
                  <p:embed/>
                </p:oleObj>
              </mc:Choice>
              <mc:Fallback>
                <p:oleObj name="Equation" r:id="rId5" imgW="3301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8650" y="1238250"/>
                        <a:ext cx="1509713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81"/>
          <p:cNvGraphicFramePr>
            <a:graphicFrameLocks noChangeAspect="1"/>
          </p:cNvGraphicFramePr>
          <p:nvPr/>
        </p:nvGraphicFramePr>
        <p:xfrm>
          <a:off x="1593850" y="1295400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4663" name="Equation" r:id="rId7" imgW="355320" imgH="203040" progId="Equation.3">
                  <p:embed/>
                </p:oleObj>
              </mc:Choice>
              <mc:Fallback>
                <p:oleObj name="Equation" r:id="rId7" imgW="3553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1295400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9" name="Rectangle 16"/>
          <p:cNvSpPr txBox="1">
            <a:spLocks noChangeArrowheads="1"/>
          </p:cNvSpPr>
          <p:nvPr/>
        </p:nvSpPr>
        <p:spPr bwMode="auto">
          <a:xfrm>
            <a:off x="450376" y="219869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3600">
                <a:solidFill>
                  <a:srgbClr val="000000"/>
                </a:solidFill>
                <a:latin typeface="Calibri" pitchFamily="34" charset="0"/>
              </a:rPr>
              <a:t>Image filtering</a:t>
            </a:r>
          </a:p>
        </p:txBody>
      </p:sp>
      <p:grpSp>
        <p:nvGrpSpPr>
          <p:cNvPr id="3450" name="Group 4"/>
          <p:cNvGrpSpPr>
            <a:grpSpLocks noChangeAspect="1"/>
          </p:cNvGrpSpPr>
          <p:nvPr/>
        </p:nvGrpSpPr>
        <p:grpSpPr bwMode="auto">
          <a:xfrm>
            <a:off x="7543800" y="304800"/>
            <a:ext cx="1143000" cy="973138"/>
            <a:chOff x="3799" y="2064"/>
            <a:chExt cx="1433" cy="1136"/>
          </a:xfrm>
        </p:grpSpPr>
        <p:grpSp>
          <p:nvGrpSpPr>
            <p:cNvPr id="3452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3454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3455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3456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3457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3458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3459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3460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3461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3462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3463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64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65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66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67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68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69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70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3453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3076" name="Object 26"/>
          <p:cNvGraphicFramePr>
            <a:graphicFrameLocks noChangeAspect="1"/>
          </p:cNvGraphicFramePr>
          <p:nvPr/>
        </p:nvGraphicFramePr>
        <p:xfrm>
          <a:off x="6477000" y="533400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4664" name="Equation" r:id="rId10" imgW="368280" imgH="203040" progId="Equation.3">
                  <p:embed/>
                </p:oleObj>
              </mc:Choice>
              <mc:Fallback>
                <p:oleObj name="Equation" r:id="rId10" imgW="3682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533400"/>
                        <a:ext cx="102076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51" name="Text Box 376"/>
          <p:cNvSpPr txBox="1">
            <a:spLocks noChangeArrowheads="1"/>
          </p:cNvSpPr>
          <p:nvPr/>
        </p:nvSpPr>
        <p:spPr bwMode="auto">
          <a:xfrm>
            <a:off x="7762875" y="6550025"/>
            <a:ext cx="13811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Credit: S. Seitz</a:t>
            </a:r>
          </a:p>
        </p:txBody>
      </p:sp>
      <p:graphicFrame>
        <p:nvGraphicFramePr>
          <p:cNvPr id="3077" name="Object 381"/>
          <p:cNvGraphicFramePr>
            <a:graphicFrameLocks noChangeAspect="1"/>
          </p:cNvGraphicFramePr>
          <p:nvPr/>
        </p:nvGraphicFramePr>
        <p:xfrm>
          <a:off x="1835150" y="5943600"/>
          <a:ext cx="50911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4665" name="Equation" r:id="rId12" imgW="2070000" imgH="355320" progId="Equation.3">
                  <p:embed/>
                </p:oleObj>
              </mc:Choice>
              <mc:Fallback>
                <p:oleObj name="Equation" r:id="rId12" imgW="207000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5943600"/>
                        <a:ext cx="5091113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764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219" name="Group 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5343" name="Group 127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/>
                <a:gridCol w="358775"/>
                <a:gridCol w="355600"/>
                <a:gridCol w="358775"/>
                <a:gridCol w="358775"/>
                <a:gridCol w="358775"/>
                <a:gridCol w="358775"/>
                <a:gridCol w="355600"/>
                <a:gridCol w="358775"/>
                <a:gridCol w="358775"/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348" name="Rectangle 251"/>
          <p:cNvSpPr>
            <a:spLocks noChangeArrowheads="1"/>
          </p:cNvSpPr>
          <p:nvPr/>
        </p:nvSpPr>
        <p:spPr bwMode="auto">
          <a:xfrm>
            <a:off x="57912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65468" name="Group 252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sp>
        <p:nvSpPr>
          <p:cNvPr id="4472" name="Rectangle 375"/>
          <p:cNvSpPr>
            <a:spLocks noChangeArrowheads="1"/>
          </p:cNvSpPr>
          <p:nvPr/>
        </p:nvSpPr>
        <p:spPr bwMode="auto">
          <a:xfrm>
            <a:off x="1447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098" name="Object 381"/>
          <p:cNvGraphicFramePr>
            <a:graphicFrameLocks noChangeAspect="1"/>
          </p:cNvGraphicFramePr>
          <p:nvPr/>
        </p:nvGraphicFramePr>
        <p:xfrm>
          <a:off x="5708650" y="1238250"/>
          <a:ext cx="150971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686" name="Equation" r:id="rId5" imgW="330120" imgH="203040" progId="Equation.3">
                  <p:embed/>
                </p:oleObj>
              </mc:Choice>
              <mc:Fallback>
                <p:oleObj name="Equation" r:id="rId5" imgW="3301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8650" y="1238250"/>
                        <a:ext cx="1509713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381"/>
          <p:cNvGraphicFramePr>
            <a:graphicFrameLocks noChangeAspect="1"/>
          </p:cNvGraphicFramePr>
          <p:nvPr/>
        </p:nvGraphicFramePr>
        <p:xfrm>
          <a:off x="1593850" y="1295400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687" name="Equation" r:id="rId7" imgW="355320" imgH="203040" progId="Equation.3">
                  <p:embed/>
                </p:oleObj>
              </mc:Choice>
              <mc:Fallback>
                <p:oleObj name="Equation" r:id="rId7" imgW="3553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1295400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73" name="Rectangle 16"/>
          <p:cNvSpPr txBox="1">
            <a:spLocks noChangeArrowheads="1"/>
          </p:cNvSpPr>
          <p:nvPr/>
        </p:nvSpPr>
        <p:spPr bwMode="auto">
          <a:xfrm>
            <a:off x="304055" y="226722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3600">
                <a:solidFill>
                  <a:srgbClr val="000000"/>
                </a:solidFill>
                <a:latin typeface="Calibri" pitchFamily="34" charset="0"/>
              </a:rPr>
              <a:t>Image filtering</a:t>
            </a:r>
          </a:p>
        </p:txBody>
      </p:sp>
      <p:grpSp>
        <p:nvGrpSpPr>
          <p:cNvPr id="4474" name="Group 4"/>
          <p:cNvGrpSpPr>
            <a:grpSpLocks noChangeAspect="1"/>
          </p:cNvGrpSpPr>
          <p:nvPr/>
        </p:nvGrpSpPr>
        <p:grpSpPr bwMode="auto">
          <a:xfrm>
            <a:off x="7543800" y="304800"/>
            <a:ext cx="1143000" cy="973138"/>
            <a:chOff x="3799" y="2064"/>
            <a:chExt cx="1433" cy="1136"/>
          </a:xfrm>
        </p:grpSpPr>
        <p:grpSp>
          <p:nvGrpSpPr>
            <p:cNvPr id="4476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4478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4479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4480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4481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4482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4483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4484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4485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4486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4487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4488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4489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4490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4491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4492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4493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4494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4477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4100" name="Object 26"/>
          <p:cNvGraphicFramePr>
            <a:graphicFrameLocks noChangeAspect="1"/>
          </p:cNvGraphicFramePr>
          <p:nvPr/>
        </p:nvGraphicFramePr>
        <p:xfrm>
          <a:off x="6477000" y="533400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688" name="Equation" r:id="rId10" imgW="368280" imgH="203040" progId="Equation.3">
                  <p:embed/>
                </p:oleObj>
              </mc:Choice>
              <mc:Fallback>
                <p:oleObj name="Equation" r:id="rId10" imgW="3682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533400"/>
                        <a:ext cx="102076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75" name="Text Box 376"/>
          <p:cNvSpPr txBox="1">
            <a:spLocks noChangeArrowheads="1"/>
          </p:cNvSpPr>
          <p:nvPr/>
        </p:nvSpPr>
        <p:spPr bwMode="auto">
          <a:xfrm>
            <a:off x="7762875" y="6550025"/>
            <a:ext cx="13811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Credit: S. Seitz</a:t>
            </a:r>
          </a:p>
        </p:txBody>
      </p:sp>
      <p:graphicFrame>
        <p:nvGraphicFramePr>
          <p:cNvPr id="4101" name="Object 381"/>
          <p:cNvGraphicFramePr>
            <a:graphicFrameLocks noChangeAspect="1"/>
          </p:cNvGraphicFramePr>
          <p:nvPr/>
        </p:nvGraphicFramePr>
        <p:xfrm>
          <a:off x="1835150" y="5943600"/>
          <a:ext cx="50911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689" name="Equation" r:id="rId12" imgW="2070000" imgH="355320" progId="Equation.3">
                  <p:embed/>
                </p:oleObj>
              </mc:Choice>
              <mc:Fallback>
                <p:oleObj name="Equation" r:id="rId12" imgW="207000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5943600"/>
                        <a:ext cx="5091113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096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7267" name="Group 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7391" name="Group 127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/>
                <a:gridCol w="358775"/>
                <a:gridCol w="355600"/>
                <a:gridCol w="358775"/>
                <a:gridCol w="358775"/>
                <a:gridCol w="358775"/>
                <a:gridCol w="358775"/>
                <a:gridCol w="355600"/>
                <a:gridCol w="358775"/>
                <a:gridCol w="358775"/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372" name="Rectangle 251"/>
          <p:cNvSpPr>
            <a:spLocks noChangeArrowheads="1"/>
          </p:cNvSpPr>
          <p:nvPr/>
        </p:nvSpPr>
        <p:spPr bwMode="auto">
          <a:xfrm>
            <a:off x="61722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67516" name="Group 252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sp>
        <p:nvSpPr>
          <p:cNvPr id="5496" name="Rectangle 375"/>
          <p:cNvSpPr>
            <a:spLocks noChangeArrowheads="1"/>
          </p:cNvSpPr>
          <p:nvPr/>
        </p:nvSpPr>
        <p:spPr bwMode="auto">
          <a:xfrm>
            <a:off x="17526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122" name="Object 381"/>
          <p:cNvGraphicFramePr>
            <a:graphicFrameLocks noChangeAspect="1"/>
          </p:cNvGraphicFramePr>
          <p:nvPr/>
        </p:nvGraphicFramePr>
        <p:xfrm>
          <a:off x="5708650" y="1238250"/>
          <a:ext cx="150971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6710" name="Equation" r:id="rId5" imgW="330120" imgH="203040" progId="Equation.3">
                  <p:embed/>
                </p:oleObj>
              </mc:Choice>
              <mc:Fallback>
                <p:oleObj name="Equation" r:id="rId5" imgW="3301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8650" y="1238250"/>
                        <a:ext cx="1509713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381"/>
          <p:cNvGraphicFramePr>
            <a:graphicFrameLocks noChangeAspect="1"/>
          </p:cNvGraphicFramePr>
          <p:nvPr/>
        </p:nvGraphicFramePr>
        <p:xfrm>
          <a:off x="1593850" y="1295400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6711" name="Equation" r:id="rId7" imgW="355320" imgH="203040" progId="Equation.3">
                  <p:embed/>
                </p:oleObj>
              </mc:Choice>
              <mc:Fallback>
                <p:oleObj name="Equation" r:id="rId7" imgW="3553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1295400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97" name="Rectangle 16"/>
          <p:cNvSpPr txBox="1">
            <a:spLocks noChangeArrowheads="1"/>
          </p:cNvSpPr>
          <p:nvPr/>
        </p:nvSpPr>
        <p:spPr bwMode="auto">
          <a:xfrm>
            <a:off x="457200" y="226722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3600" dirty="0">
                <a:solidFill>
                  <a:srgbClr val="000000"/>
                </a:solidFill>
                <a:latin typeface="Calibri" pitchFamily="34" charset="0"/>
              </a:rPr>
              <a:t>Image filtering</a:t>
            </a:r>
          </a:p>
        </p:txBody>
      </p:sp>
      <p:grpSp>
        <p:nvGrpSpPr>
          <p:cNvPr id="5498" name="Group 4"/>
          <p:cNvGrpSpPr>
            <a:grpSpLocks noChangeAspect="1"/>
          </p:cNvGrpSpPr>
          <p:nvPr/>
        </p:nvGrpSpPr>
        <p:grpSpPr bwMode="auto">
          <a:xfrm>
            <a:off x="7543800" y="304800"/>
            <a:ext cx="1143000" cy="973138"/>
            <a:chOff x="3799" y="2064"/>
            <a:chExt cx="1433" cy="1136"/>
          </a:xfrm>
        </p:grpSpPr>
        <p:grpSp>
          <p:nvGrpSpPr>
            <p:cNvPr id="5500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5502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5503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5504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5505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5506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5507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5508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5509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5510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5511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5512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5513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5514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5515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5516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5517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5518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5501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5124" name="Object 26"/>
          <p:cNvGraphicFramePr>
            <a:graphicFrameLocks noChangeAspect="1"/>
          </p:cNvGraphicFramePr>
          <p:nvPr/>
        </p:nvGraphicFramePr>
        <p:xfrm>
          <a:off x="6477000" y="533400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6712" name="Equation" r:id="rId10" imgW="368280" imgH="203040" progId="Equation.3">
                  <p:embed/>
                </p:oleObj>
              </mc:Choice>
              <mc:Fallback>
                <p:oleObj name="Equation" r:id="rId10" imgW="3682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533400"/>
                        <a:ext cx="102076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99" name="Text Box 376"/>
          <p:cNvSpPr txBox="1">
            <a:spLocks noChangeArrowheads="1"/>
          </p:cNvSpPr>
          <p:nvPr/>
        </p:nvSpPr>
        <p:spPr bwMode="auto">
          <a:xfrm>
            <a:off x="7762875" y="6550025"/>
            <a:ext cx="13811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Credit: S. Seitz</a:t>
            </a:r>
          </a:p>
        </p:txBody>
      </p:sp>
      <p:graphicFrame>
        <p:nvGraphicFramePr>
          <p:cNvPr id="5125" name="Object 381"/>
          <p:cNvGraphicFramePr>
            <a:graphicFrameLocks noChangeAspect="1"/>
          </p:cNvGraphicFramePr>
          <p:nvPr/>
        </p:nvGraphicFramePr>
        <p:xfrm>
          <a:off x="1835150" y="5943600"/>
          <a:ext cx="50911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6713" name="Equation" r:id="rId12" imgW="2070000" imgH="355320" progId="Equation.3">
                  <p:embed/>
                </p:oleObj>
              </mc:Choice>
              <mc:Fallback>
                <p:oleObj name="Equation" r:id="rId12" imgW="207000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5943600"/>
                        <a:ext cx="5091113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14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9315" name="Group 3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/>
                <a:gridCol w="358775"/>
                <a:gridCol w="355600"/>
                <a:gridCol w="358775"/>
                <a:gridCol w="358775"/>
                <a:gridCol w="358775"/>
                <a:gridCol w="358775"/>
                <a:gridCol w="355600"/>
                <a:gridCol w="358775"/>
                <a:gridCol w="358775"/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273" name="Rectangle 127"/>
          <p:cNvSpPr>
            <a:spLocks noChangeArrowheads="1"/>
          </p:cNvSpPr>
          <p:nvPr/>
        </p:nvSpPr>
        <p:spPr bwMode="auto">
          <a:xfrm>
            <a:off x="64770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69440" name="Group 128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sp>
        <p:nvSpPr>
          <p:cNvPr id="6397" name="Rectangle 252"/>
          <p:cNvSpPr>
            <a:spLocks noChangeArrowheads="1"/>
          </p:cNvSpPr>
          <p:nvPr/>
        </p:nvSpPr>
        <p:spPr bwMode="auto">
          <a:xfrm>
            <a:off x="21336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146" name="Object 381"/>
          <p:cNvGraphicFramePr>
            <a:graphicFrameLocks noChangeAspect="1"/>
          </p:cNvGraphicFramePr>
          <p:nvPr/>
        </p:nvGraphicFramePr>
        <p:xfrm>
          <a:off x="5708650" y="1238250"/>
          <a:ext cx="150971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7734" name="Equation" r:id="rId5" imgW="330120" imgH="203040" progId="Equation.3">
                  <p:embed/>
                </p:oleObj>
              </mc:Choice>
              <mc:Fallback>
                <p:oleObj name="Equation" r:id="rId5" imgW="3301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8650" y="1238250"/>
                        <a:ext cx="1509713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381"/>
          <p:cNvGraphicFramePr>
            <a:graphicFrameLocks noChangeAspect="1"/>
          </p:cNvGraphicFramePr>
          <p:nvPr/>
        </p:nvGraphicFramePr>
        <p:xfrm>
          <a:off x="1593850" y="1295400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7735" name="Equation" r:id="rId7" imgW="355320" imgH="203040" progId="Equation.3">
                  <p:embed/>
                </p:oleObj>
              </mc:Choice>
              <mc:Fallback>
                <p:oleObj name="Equation" r:id="rId7" imgW="3553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1295400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98" name="Rectangle 16"/>
          <p:cNvSpPr txBox="1">
            <a:spLocks noChangeArrowheads="1"/>
          </p:cNvSpPr>
          <p:nvPr/>
        </p:nvSpPr>
        <p:spPr bwMode="auto">
          <a:xfrm>
            <a:off x="310879" y="219869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3600" dirty="0">
                <a:solidFill>
                  <a:srgbClr val="000000"/>
                </a:solidFill>
                <a:latin typeface="Calibri" pitchFamily="34" charset="0"/>
              </a:rPr>
              <a:t>Image filtering</a:t>
            </a:r>
          </a:p>
        </p:txBody>
      </p:sp>
      <p:grpSp>
        <p:nvGrpSpPr>
          <p:cNvPr id="6399" name="Group 4"/>
          <p:cNvGrpSpPr>
            <a:grpSpLocks noChangeAspect="1"/>
          </p:cNvGrpSpPr>
          <p:nvPr/>
        </p:nvGrpSpPr>
        <p:grpSpPr bwMode="auto">
          <a:xfrm>
            <a:off x="7543800" y="304800"/>
            <a:ext cx="1143000" cy="973138"/>
            <a:chOff x="3799" y="2064"/>
            <a:chExt cx="1433" cy="1136"/>
          </a:xfrm>
        </p:grpSpPr>
        <p:grpSp>
          <p:nvGrpSpPr>
            <p:cNvPr id="6401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6403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6404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6405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6406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6407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6408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6409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6410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6411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6412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6413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6414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6415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6416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6417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6418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6419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6402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6148" name="Object 26"/>
          <p:cNvGraphicFramePr>
            <a:graphicFrameLocks noChangeAspect="1"/>
          </p:cNvGraphicFramePr>
          <p:nvPr/>
        </p:nvGraphicFramePr>
        <p:xfrm>
          <a:off x="6477000" y="533400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7736" name="Equation" r:id="rId10" imgW="368280" imgH="203040" progId="Equation.3">
                  <p:embed/>
                </p:oleObj>
              </mc:Choice>
              <mc:Fallback>
                <p:oleObj name="Equation" r:id="rId10" imgW="3682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533400"/>
                        <a:ext cx="102076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00" name="Text Box 376"/>
          <p:cNvSpPr txBox="1">
            <a:spLocks noChangeArrowheads="1"/>
          </p:cNvSpPr>
          <p:nvPr/>
        </p:nvSpPr>
        <p:spPr bwMode="auto">
          <a:xfrm>
            <a:off x="7762875" y="6550025"/>
            <a:ext cx="13811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Credit: S. Seitz</a:t>
            </a:r>
          </a:p>
        </p:txBody>
      </p:sp>
      <p:graphicFrame>
        <p:nvGraphicFramePr>
          <p:cNvPr id="6149" name="Object 381"/>
          <p:cNvGraphicFramePr>
            <a:graphicFrameLocks noChangeAspect="1"/>
          </p:cNvGraphicFramePr>
          <p:nvPr/>
        </p:nvGraphicFramePr>
        <p:xfrm>
          <a:off x="1835150" y="5943600"/>
          <a:ext cx="50911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7737" name="Equation" r:id="rId12" imgW="2070000" imgH="355320" progId="Equation.3">
                  <p:embed/>
                </p:oleObj>
              </mc:Choice>
              <mc:Fallback>
                <p:oleObj name="Equation" r:id="rId12" imgW="207000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5943600"/>
                        <a:ext cx="5091113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065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9315" name="Group 3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/>
                <a:gridCol w="358775"/>
                <a:gridCol w="355600"/>
                <a:gridCol w="358775"/>
                <a:gridCol w="358775"/>
                <a:gridCol w="358775"/>
                <a:gridCol w="358775"/>
                <a:gridCol w="355600"/>
                <a:gridCol w="358775"/>
                <a:gridCol w="358775"/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297" name="Rectangle 127"/>
          <p:cNvSpPr>
            <a:spLocks noChangeArrowheads="1"/>
          </p:cNvSpPr>
          <p:nvPr/>
        </p:nvSpPr>
        <p:spPr bwMode="auto">
          <a:xfrm>
            <a:off x="6172200" y="43434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69440" name="Group 128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sp>
        <p:nvSpPr>
          <p:cNvPr id="7421" name="Rectangle 252"/>
          <p:cNvSpPr>
            <a:spLocks noChangeArrowheads="1"/>
          </p:cNvSpPr>
          <p:nvPr/>
        </p:nvSpPr>
        <p:spPr bwMode="auto">
          <a:xfrm>
            <a:off x="1812925" y="40259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7170" name="Object 381"/>
          <p:cNvGraphicFramePr>
            <a:graphicFrameLocks noChangeAspect="1"/>
          </p:cNvGraphicFramePr>
          <p:nvPr/>
        </p:nvGraphicFramePr>
        <p:xfrm>
          <a:off x="5708650" y="1238250"/>
          <a:ext cx="150971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8758" name="Equation" r:id="rId5" imgW="330120" imgH="203040" progId="Equation.3">
                  <p:embed/>
                </p:oleObj>
              </mc:Choice>
              <mc:Fallback>
                <p:oleObj name="Equation" r:id="rId5" imgW="3301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8650" y="1238250"/>
                        <a:ext cx="1509713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" name="Object 381"/>
          <p:cNvGraphicFramePr>
            <a:graphicFrameLocks noChangeAspect="1"/>
          </p:cNvGraphicFramePr>
          <p:nvPr/>
        </p:nvGraphicFramePr>
        <p:xfrm>
          <a:off x="1593850" y="1295400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8759" name="Equation" r:id="rId7" imgW="355320" imgH="203040" progId="Equation.3">
                  <p:embed/>
                </p:oleObj>
              </mc:Choice>
              <mc:Fallback>
                <p:oleObj name="Equation" r:id="rId7" imgW="3553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1295400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22" name="Rectangle 16"/>
          <p:cNvSpPr txBox="1">
            <a:spLocks noChangeArrowheads="1"/>
          </p:cNvSpPr>
          <p:nvPr/>
        </p:nvSpPr>
        <p:spPr bwMode="auto">
          <a:xfrm>
            <a:off x="457200" y="219869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3600" dirty="0">
                <a:solidFill>
                  <a:srgbClr val="000000"/>
                </a:solidFill>
                <a:latin typeface="Calibri" pitchFamily="34" charset="0"/>
              </a:rPr>
              <a:t>Image filtering</a:t>
            </a:r>
          </a:p>
        </p:txBody>
      </p:sp>
      <p:grpSp>
        <p:nvGrpSpPr>
          <p:cNvPr id="7423" name="Group 4"/>
          <p:cNvGrpSpPr>
            <a:grpSpLocks noChangeAspect="1"/>
          </p:cNvGrpSpPr>
          <p:nvPr/>
        </p:nvGrpSpPr>
        <p:grpSpPr bwMode="auto">
          <a:xfrm>
            <a:off x="7543800" y="304800"/>
            <a:ext cx="1143000" cy="973138"/>
            <a:chOff x="3799" y="2064"/>
            <a:chExt cx="1433" cy="1136"/>
          </a:xfrm>
        </p:grpSpPr>
        <p:grpSp>
          <p:nvGrpSpPr>
            <p:cNvPr id="7426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7428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7429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7430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7431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7432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7433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7434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7435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7436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7437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438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439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440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441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442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443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444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7427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7172" name="Object 26"/>
          <p:cNvGraphicFramePr>
            <a:graphicFrameLocks noChangeAspect="1"/>
          </p:cNvGraphicFramePr>
          <p:nvPr/>
        </p:nvGraphicFramePr>
        <p:xfrm>
          <a:off x="6477000" y="533400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8760" name="Equation" r:id="rId10" imgW="368280" imgH="203040" progId="Equation.3">
                  <p:embed/>
                </p:oleObj>
              </mc:Choice>
              <mc:Fallback>
                <p:oleObj name="Equation" r:id="rId10" imgW="3682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533400"/>
                        <a:ext cx="102076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24" name="Text Box 376"/>
          <p:cNvSpPr txBox="1">
            <a:spLocks noChangeArrowheads="1"/>
          </p:cNvSpPr>
          <p:nvPr/>
        </p:nvSpPr>
        <p:spPr bwMode="auto">
          <a:xfrm>
            <a:off x="7762875" y="6550025"/>
            <a:ext cx="13811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Credit: S. Seitz</a:t>
            </a:r>
          </a:p>
        </p:txBody>
      </p:sp>
      <p:sp>
        <p:nvSpPr>
          <p:cNvPr id="7425" name="TextBox 31"/>
          <p:cNvSpPr txBox="1">
            <a:spLocks noChangeArrowheads="1"/>
          </p:cNvSpPr>
          <p:nvPr/>
        </p:nvSpPr>
        <p:spPr bwMode="auto">
          <a:xfrm>
            <a:off x="6216650" y="4351338"/>
            <a:ext cx="3254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?</a:t>
            </a:r>
          </a:p>
        </p:txBody>
      </p:sp>
      <p:graphicFrame>
        <p:nvGraphicFramePr>
          <p:cNvPr id="7173" name="Object 381"/>
          <p:cNvGraphicFramePr>
            <a:graphicFrameLocks noChangeAspect="1"/>
          </p:cNvGraphicFramePr>
          <p:nvPr/>
        </p:nvGraphicFramePr>
        <p:xfrm>
          <a:off x="1835150" y="5943600"/>
          <a:ext cx="50911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8761" name="Equation" r:id="rId12" imgW="2070000" imgH="355320" progId="Equation.3">
                  <p:embed/>
                </p:oleObj>
              </mc:Choice>
              <mc:Fallback>
                <p:oleObj name="Equation" r:id="rId12" imgW="207000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5943600"/>
                        <a:ext cx="5091113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561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9315" name="Group 3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/>
                <a:gridCol w="358775"/>
                <a:gridCol w="355600"/>
                <a:gridCol w="358775"/>
                <a:gridCol w="358775"/>
                <a:gridCol w="358775"/>
                <a:gridCol w="358775"/>
                <a:gridCol w="355600"/>
                <a:gridCol w="358775"/>
                <a:gridCol w="358775"/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321" name="Rectangle 127"/>
          <p:cNvSpPr>
            <a:spLocks noChangeArrowheads="1"/>
          </p:cNvSpPr>
          <p:nvPr/>
        </p:nvSpPr>
        <p:spPr bwMode="auto">
          <a:xfrm>
            <a:off x="6858000" y="36576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69440" name="Group 128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sp>
        <p:nvSpPr>
          <p:cNvPr id="8445" name="Rectangle 252"/>
          <p:cNvSpPr>
            <a:spLocks noChangeArrowheads="1"/>
          </p:cNvSpPr>
          <p:nvPr/>
        </p:nvSpPr>
        <p:spPr bwMode="auto">
          <a:xfrm>
            <a:off x="2514600" y="33528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8194" name="Object 381"/>
          <p:cNvGraphicFramePr>
            <a:graphicFrameLocks noChangeAspect="1"/>
          </p:cNvGraphicFramePr>
          <p:nvPr/>
        </p:nvGraphicFramePr>
        <p:xfrm>
          <a:off x="5708650" y="1238250"/>
          <a:ext cx="150971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9782" name="Equation" r:id="rId5" imgW="330120" imgH="203040" progId="Equation.3">
                  <p:embed/>
                </p:oleObj>
              </mc:Choice>
              <mc:Fallback>
                <p:oleObj name="Equation" r:id="rId5" imgW="3301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8650" y="1238250"/>
                        <a:ext cx="1509713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381"/>
          <p:cNvGraphicFramePr>
            <a:graphicFrameLocks noChangeAspect="1"/>
          </p:cNvGraphicFramePr>
          <p:nvPr/>
        </p:nvGraphicFramePr>
        <p:xfrm>
          <a:off x="1593850" y="1295400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9783" name="Equation" r:id="rId7" imgW="355320" imgH="203040" progId="Equation.3">
                  <p:embed/>
                </p:oleObj>
              </mc:Choice>
              <mc:Fallback>
                <p:oleObj name="Equation" r:id="rId7" imgW="3553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1295400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46" name="Rectangle 16"/>
          <p:cNvSpPr txBox="1">
            <a:spLocks noChangeArrowheads="1"/>
          </p:cNvSpPr>
          <p:nvPr/>
        </p:nvSpPr>
        <p:spPr bwMode="auto">
          <a:xfrm>
            <a:off x="310879" y="226722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3600" dirty="0">
                <a:solidFill>
                  <a:srgbClr val="000000"/>
                </a:solidFill>
                <a:latin typeface="Calibri" pitchFamily="34" charset="0"/>
              </a:rPr>
              <a:t>Image filtering</a:t>
            </a:r>
          </a:p>
        </p:txBody>
      </p:sp>
      <p:grpSp>
        <p:nvGrpSpPr>
          <p:cNvPr id="8447" name="Group 4"/>
          <p:cNvGrpSpPr>
            <a:grpSpLocks noChangeAspect="1"/>
          </p:cNvGrpSpPr>
          <p:nvPr/>
        </p:nvGrpSpPr>
        <p:grpSpPr bwMode="auto">
          <a:xfrm>
            <a:off x="7543800" y="304800"/>
            <a:ext cx="1143000" cy="973138"/>
            <a:chOff x="3799" y="2064"/>
            <a:chExt cx="1433" cy="1136"/>
          </a:xfrm>
        </p:grpSpPr>
        <p:grpSp>
          <p:nvGrpSpPr>
            <p:cNvPr id="8450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8452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8453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8454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8455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8456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8457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8458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8459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8460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8461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8462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8463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8464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8465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8466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8467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8468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8451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8196" name="Object 26"/>
          <p:cNvGraphicFramePr>
            <a:graphicFrameLocks noChangeAspect="1"/>
          </p:cNvGraphicFramePr>
          <p:nvPr/>
        </p:nvGraphicFramePr>
        <p:xfrm>
          <a:off x="6477000" y="533400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9784" name="Equation" r:id="rId10" imgW="368280" imgH="203040" progId="Equation.3">
                  <p:embed/>
                </p:oleObj>
              </mc:Choice>
              <mc:Fallback>
                <p:oleObj name="Equation" r:id="rId10" imgW="3682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533400"/>
                        <a:ext cx="102076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48" name="Text Box 376"/>
          <p:cNvSpPr txBox="1">
            <a:spLocks noChangeArrowheads="1"/>
          </p:cNvSpPr>
          <p:nvPr/>
        </p:nvSpPr>
        <p:spPr bwMode="auto">
          <a:xfrm>
            <a:off x="7762875" y="6550025"/>
            <a:ext cx="13811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Credit: S. Seitz</a:t>
            </a:r>
          </a:p>
        </p:txBody>
      </p:sp>
      <p:sp>
        <p:nvSpPr>
          <p:cNvPr id="8449" name="TextBox 31"/>
          <p:cNvSpPr txBox="1">
            <a:spLocks noChangeArrowheads="1"/>
          </p:cNvSpPr>
          <p:nvPr/>
        </p:nvSpPr>
        <p:spPr bwMode="auto">
          <a:xfrm>
            <a:off x="6858000" y="3657600"/>
            <a:ext cx="3254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?</a:t>
            </a:r>
          </a:p>
        </p:txBody>
      </p:sp>
      <p:graphicFrame>
        <p:nvGraphicFramePr>
          <p:cNvPr id="8197" name="Object 381"/>
          <p:cNvGraphicFramePr>
            <a:graphicFrameLocks noChangeAspect="1"/>
          </p:cNvGraphicFramePr>
          <p:nvPr/>
        </p:nvGraphicFramePr>
        <p:xfrm>
          <a:off x="1835150" y="5943600"/>
          <a:ext cx="50911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9785" name="Equation" r:id="rId12" imgW="2070000" imgH="355320" progId="Equation.3">
                  <p:embed/>
                </p:oleObj>
              </mc:Choice>
              <mc:Fallback>
                <p:oleObj name="Equation" r:id="rId12" imgW="207000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5943600"/>
                        <a:ext cx="5091113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819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raster image (pixel matrix)</a:t>
            </a:r>
          </a:p>
        </p:txBody>
      </p:sp>
      <p:pic>
        <p:nvPicPr>
          <p:cNvPr id="22531" name="Picture 2" descr="C:\Documents and Settings\Derek Hoiem\My Documents\Classes\Spring09 - Visual Scene Understanding\material\figs\neighborhood6_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66800"/>
            <a:ext cx="6465888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2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45" t="16000" r="37778" b="47556"/>
          <a:stretch>
            <a:fillRect/>
          </a:stretch>
        </p:blipFill>
        <p:spPr bwMode="auto">
          <a:xfrm>
            <a:off x="2743200" y="3276600"/>
            <a:ext cx="3124200" cy="31242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/>
          <p:cNvCxnSpPr/>
          <p:nvPr/>
        </p:nvCxnSpPr>
        <p:spPr>
          <a:xfrm rot="16200000" flipH="1">
            <a:off x="647700" y="4305300"/>
            <a:ext cx="3657600" cy="5334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179638" y="2528888"/>
            <a:ext cx="2286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2438400" y="2514600"/>
            <a:ext cx="3429000" cy="762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77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1363" name="Group 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1488" name="Group 128"/>
          <p:cNvGraphicFramePr>
            <a:graphicFrameLocks noGrp="1"/>
          </p:cNvGraphicFramePr>
          <p:nvPr>
            <p:ph type="tbl" idx="1"/>
          </p:nvPr>
        </p:nvGraphicFramePr>
        <p:xfrm>
          <a:off x="4724400" y="2286000"/>
          <a:ext cx="3581400" cy="3429000"/>
        </p:xfrm>
        <a:graphic>
          <a:graphicData uri="http://schemas.openxmlformats.org/drawingml/2006/table">
            <a:tbl>
              <a:tblPr/>
              <a:tblGrid>
                <a:gridCol w="357188"/>
                <a:gridCol w="360362"/>
                <a:gridCol w="355600"/>
                <a:gridCol w="360363"/>
                <a:gridCol w="357187"/>
                <a:gridCol w="357188"/>
                <a:gridCol w="360362"/>
                <a:gridCol w="355600"/>
                <a:gridCol w="360363"/>
                <a:gridCol w="357187"/>
              </a:tblGrid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218" name="Object 381"/>
          <p:cNvGraphicFramePr>
            <a:graphicFrameLocks noChangeAspect="1"/>
          </p:cNvGraphicFramePr>
          <p:nvPr/>
        </p:nvGraphicFramePr>
        <p:xfrm>
          <a:off x="5708650" y="1238250"/>
          <a:ext cx="150971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0806" name="Equation" r:id="rId5" imgW="330120" imgH="203040" progId="Equation.3">
                  <p:embed/>
                </p:oleObj>
              </mc:Choice>
              <mc:Fallback>
                <p:oleObj name="Equation" r:id="rId5" imgW="3301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8650" y="1238250"/>
                        <a:ext cx="1509713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Object 381"/>
          <p:cNvGraphicFramePr>
            <a:graphicFrameLocks noChangeAspect="1"/>
          </p:cNvGraphicFramePr>
          <p:nvPr/>
        </p:nvGraphicFramePr>
        <p:xfrm>
          <a:off x="1593850" y="1295400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0807" name="Equation" r:id="rId7" imgW="355320" imgH="203040" progId="Equation.3">
                  <p:embed/>
                </p:oleObj>
              </mc:Choice>
              <mc:Fallback>
                <p:oleObj name="Equation" r:id="rId7" imgW="3553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1295400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68" name="Rectangle 16"/>
          <p:cNvSpPr txBox="1">
            <a:spLocks noChangeArrowheads="1"/>
          </p:cNvSpPr>
          <p:nvPr/>
        </p:nvSpPr>
        <p:spPr bwMode="auto">
          <a:xfrm>
            <a:off x="38241" y="39360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3600" dirty="0">
                <a:solidFill>
                  <a:srgbClr val="000000"/>
                </a:solidFill>
                <a:latin typeface="Calibri" pitchFamily="34" charset="0"/>
              </a:rPr>
              <a:t>Image filtering</a:t>
            </a:r>
          </a:p>
        </p:txBody>
      </p:sp>
      <p:grpSp>
        <p:nvGrpSpPr>
          <p:cNvPr id="9469" name="Group 4"/>
          <p:cNvGrpSpPr>
            <a:grpSpLocks/>
          </p:cNvGrpSpPr>
          <p:nvPr/>
        </p:nvGrpSpPr>
        <p:grpSpPr bwMode="auto">
          <a:xfrm>
            <a:off x="7321927" y="478361"/>
            <a:ext cx="685800" cy="584200"/>
            <a:chOff x="3799" y="2064"/>
            <a:chExt cx="1433" cy="1136"/>
          </a:xfrm>
        </p:grpSpPr>
        <p:grpSp>
          <p:nvGrpSpPr>
            <p:cNvPr id="9471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9473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9474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9475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9476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9477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9478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9479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9480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9481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1200"/>
                  <a:t>1</a:t>
                </a:r>
              </a:p>
            </p:txBody>
          </p:sp>
          <p:sp>
            <p:nvSpPr>
              <p:cNvPr id="9482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483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484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485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486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487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488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489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9472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9220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3664894"/>
              </p:ext>
            </p:extLst>
          </p:nvPr>
        </p:nvGraphicFramePr>
        <p:xfrm>
          <a:off x="5988500" y="474310"/>
          <a:ext cx="1020762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0808" name="Equation" r:id="rId10" imgW="368280" imgH="203040" progId="Equation.3">
                  <p:embed/>
                </p:oleObj>
              </mc:Choice>
              <mc:Fallback>
                <p:oleObj name="Equation" r:id="rId10" imgW="3682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8500" y="474310"/>
                        <a:ext cx="1020762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70" name="Text Box 376"/>
          <p:cNvSpPr txBox="1">
            <a:spLocks noChangeArrowheads="1"/>
          </p:cNvSpPr>
          <p:nvPr/>
        </p:nvSpPr>
        <p:spPr bwMode="auto">
          <a:xfrm>
            <a:off x="7762875" y="6550025"/>
            <a:ext cx="13811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Credit: S. Seitz</a:t>
            </a:r>
          </a:p>
        </p:txBody>
      </p:sp>
      <p:graphicFrame>
        <p:nvGraphicFramePr>
          <p:cNvPr id="9221" name="Object 381"/>
          <p:cNvGraphicFramePr>
            <a:graphicFrameLocks noChangeAspect="1"/>
          </p:cNvGraphicFramePr>
          <p:nvPr/>
        </p:nvGraphicFramePr>
        <p:xfrm>
          <a:off x="1835150" y="5943600"/>
          <a:ext cx="50911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0809" name="Equation" r:id="rId12" imgW="2070000" imgH="355320" progId="Equation.3">
                  <p:embed/>
                </p:oleObj>
              </mc:Choice>
              <mc:Fallback>
                <p:oleObj name="Equation" r:id="rId12" imgW="207000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5943600"/>
                        <a:ext cx="5091113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592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533400" y="1981200"/>
            <a:ext cx="4191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800" dirty="0"/>
              <a:t>What does it do?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/>
              <a:t>Replaces each pixel with an average of its neighborhood</a:t>
            </a:r>
            <a:endParaRPr lang="en-US" sz="2000" dirty="0"/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000" dirty="0"/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/>
              <a:t>Achieve smoothing effect (remove sharp features)</a:t>
            </a:r>
          </a:p>
        </p:txBody>
      </p:sp>
      <p:grpSp>
        <p:nvGrpSpPr>
          <p:cNvPr id="10244" name="Group 4"/>
          <p:cNvGrpSpPr>
            <a:grpSpLocks/>
          </p:cNvGrpSpPr>
          <p:nvPr/>
        </p:nvGrpSpPr>
        <p:grpSpPr bwMode="auto">
          <a:xfrm>
            <a:off x="5486400" y="2514600"/>
            <a:ext cx="2274888" cy="1803400"/>
            <a:chOff x="3799" y="2064"/>
            <a:chExt cx="1433" cy="1136"/>
          </a:xfrm>
        </p:grpSpPr>
        <p:grpSp>
          <p:nvGrpSpPr>
            <p:cNvPr id="10247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0249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10250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10251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10252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10253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10254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10255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10256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10257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 sz="2000"/>
                  <a:t>1</a:t>
                </a:r>
              </a:p>
            </p:txBody>
          </p:sp>
          <p:sp>
            <p:nvSpPr>
              <p:cNvPr id="10258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0259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0260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0261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0262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0263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0264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0265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10248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245" name="Text Box 24"/>
          <p:cNvSpPr txBox="1">
            <a:spLocks noChangeArrowheads="1"/>
          </p:cNvSpPr>
          <p:nvPr/>
        </p:nvSpPr>
        <p:spPr bwMode="auto">
          <a:xfrm>
            <a:off x="6019800" y="6400800"/>
            <a:ext cx="30194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/>
              <a:t>Slide credit: David Lowe (UBC)</a:t>
            </a:r>
          </a:p>
        </p:txBody>
      </p:sp>
      <p:graphicFrame>
        <p:nvGraphicFramePr>
          <p:cNvPr id="10242" name="Object 25"/>
          <p:cNvGraphicFramePr>
            <a:graphicFrameLocks noChangeAspect="1"/>
          </p:cNvGraphicFramePr>
          <p:nvPr/>
        </p:nvGraphicFramePr>
        <p:xfrm>
          <a:off x="6389688" y="1752600"/>
          <a:ext cx="1020762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1382" name="Equation" r:id="rId5" imgW="368280" imgH="203040" progId="Equation.3">
                  <p:embed/>
                </p:oleObj>
              </mc:Choice>
              <mc:Fallback>
                <p:oleObj name="Equation" r:id="rId5" imgW="3682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9688" y="1752600"/>
                        <a:ext cx="1020762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16"/>
          <p:cNvSpPr txBox="1">
            <a:spLocks noChangeArrowheads="1"/>
          </p:cNvSpPr>
          <p:nvPr/>
        </p:nvSpPr>
        <p:spPr>
          <a:xfrm>
            <a:off x="211541" y="423080"/>
            <a:ext cx="8229600" cy="1143000"/>
          </a:xfrm>
          <a:prstGeom prst="rect">
            <a:avLst/>
          </a:prstGeom>
          <a:noFill/>
        </p:spPr>
        <p:txBody>
          <a:bodyPr/>
          <a:lstStyle/>
          <a:p>
            <a:pPr>
              <a:defRPr/>
            </a:pPr>
            <a:r>
              <a:rPr lang="en-US" sz="3600" dirty="0">
                <a:latin typeface="+mj-lt"/>
                <a:ea typeface="+mj-ea"/>
                <a:cs typeface="+mj-cs"/>
              </a:rPr>
              <a:t>Box Filter</a:t>
            </a:r>
          </a:p>
        </p:txBody>
      </p:sp>
    </p:spTree>
    <p:extLst>
      <p:ext uri="{BB962C8B-B14F-4D97-AF65-F5344CB8AC3E}">
        <p14:creationId xmlns:p14="http://schemas.microsoft.com/office/powerpoint/2010/main" val="22235800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072" y="2063750"/>
            <a:ext cx="4251278" cy="4251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01180" y="2063750"/>
            <a:ext cx="4251278" cy="4251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5" name="Rectangle 16"/>
          <p:cNvSpPr txBox="1">
            <a:spLocks noChangeArrowheads="1"/>
          </p:cNvSpPr>
          <p:nvPr/>
        </p:nvSpPr>
        <p:spPr bwMode="auto">
          <a:xfrm>
            <a:off x="304800" y="31389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3600" dirty="0">
                <a:solidFill>
                  <a:srgbClr val="000000"/>
                </a:solidFill>
                <a:latin typeface="Calibri" pitchFamily="34" charset="0"/>
              </a:rPr>
              <a:t>Smoothing with box filter</a:t>
            </a:r>
          </a:p>
        </p:txBody>
      </p:sp>
    </p:spTree>
    <p:extLst>
      <p:ext uri="{BB962C8B-B14F-4D97-AF65-F5344CB8AC3E}">
        <p14:creationId xmlns:p14="http://schemas.microsoft.com/office/powerpoint/2010/main" val="41816723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Practice with linear filters</a:t>
            </a:r>
          </a:p>
        </p:txBody>
      </p:sp>
      <p:grpSp>
        <p:nvGrpSpPr>
          <p:cNvPr id="32771" name="Group 3"/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32776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2777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2778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2779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2780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32781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2782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2783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2784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2785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2786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2787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2788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2789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2790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2791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2792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32772" name="Text Box 22"/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" pitchFamily="18" charset="0"/>
              </a:rPr>
              <a:t>Original</a:t>
            </a:r>
          </a:p>
        </p:txBody>
      </p:sp>
      <p:sp>
        <p:nvSpPr>
          <p:cNvPr id="32773" name="Text Box 23"/>
          <p:cNvSpPr txBox="1">
            <a:spLocks noChangeArrowheads="1"/>
          </p:cNvSpPr>
          <p:nvPr/>
        </p:nvSpPr>
        <p:spPr bwMode="auto">
          <a:xfrm>
            <a:off x="6858000" y="2971800"/>
            <a:ext cx="565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>
                <a:latin typeface="Times" pitchFamily="18" charset="0"/>
              </a:rPr>
              <a:t>?</a:t>
            </a:r>
          </a:p>
        </p:txBody>
      </p:sp>
      <p:pic>
        <p:nvPicPr>
          <p:cNvPr id="32774" name="Picture 2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2775" name="Text Box 25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347928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Practice with linear filters</a:t>
            </a:r>
          </a:p>
        </p:txBody>
      </p:sp>
      <p:grpSp>
        <p:nvGrpSpPr>
          <p:cNvPr id="33795" name="Group 3"/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33801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3802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3803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3804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3805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33806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3807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3808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3809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3810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3811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3812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3813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3814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3815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3816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3817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pic>
        <p:nvPicPr>
          <p:cNvPr id="33796" name="Picture 2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8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3797" name="Text Box 23"/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" pitchFamily="18" charset="0"/>
              </a:rPr>
              <a:t>Original</a:t>
            </a:r>
          </a:p>
        </p:txBody>
      </p:sp>
      <p:sp>
        <p:nvSpPr>
          <p:cNvPr id="33798" name="Text Box 24"/>
          <p:cNvSpPr txBox="1">
            <a:spLocks noChangeArrowheads="1"/>
          </p:cNvSpPr>
          <p:nvPr/>
        </p:nvSpPr>
        <p:spPr bwMode="auto">
          <a:xfrm>
            <a:off x="6324600" y="4724400"/>
            <a:ext cx="21336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latin typeface="Times" pitchFamily="18" charset="0"/>
              </a:rPr>
              <a:t>Filtered </a:t>
            </a:r>
          </a:p>
          <a:p>
            <a:r>
              <a:rPr lang="en-US" dirty="0">
                <a:latin typeface="Times" pitchFamily="18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Times" pitchFamily="18" charset="0"/>
              </a:rPr>
              <a:t>no change</a:t>
            </a:r>
            <a:r>
              <a:rPr lang="en-US" dirty="0">
                <a:latin typeface="Times" pitchFamily="18" charset="0"/>
              </a:rPr>
              <a:t>)</a:t>
            </a:r>
          </a:p>
        </p:txBody>
      </p:sp>
      <p:pic>
        <p:nvPicPr>
          <p:cNvPr id="33799" name="Picture 2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3800" name="Text Box 26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5984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Practice with linear filters</a:t>
            </a:r>
          </a:p>
        </p:txBody>
      </p:sp>
      <p:grpSp>
        <p:nvGrpSpPr>
          <p:cNvPr id="34819" name="Group 3"/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34824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4825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4826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4827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34828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4829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4830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4831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4832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4833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4834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4835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4836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4837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4838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4839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4840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pic>
        <p:nvPicPr>
          <p:cNvPr id="34820" name="Picture 2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4821" name="Text Box 22"/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" pitchFamily="18" charset="0"/>
              </a:rPr>
              <a:t>Original</a:t>
            </a:r>
          </a:p>
        </p:txBody>
      </p:sp>
      <p:sp>
        <p:nvSpPr>
          <p:cNvPr id="34822" name="Text Box 23"/>
          <p:cNvSpPr txBox="1">
            <a:spLocks noChangeArrowheads="1"/>
          </p:cNvSpPr>
          <p:nvPr/>
        </p:nvSpPr>
        <p:spPr bwMode="auto">
          <a:xfrm>
            <a:off x="6858000" y="2971800"/>
            <a:ext cx="565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>
                <a:latin typeface="Times" pitchFamily="18" charset="0"/>
              </a:rPr>
              <a:t>?</a:t>
            </a:r>
          </a:p>
        </p:txBody>
      </p:sp>
      <p:sp>
        <p:nvSpPr>
          <p:cNvPr id="34823" name="Text Box 24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292191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Practice with linear filters</a:t>
            </a:r>
          </a:p>
        </p:txBody>
      </p:sp>
      <p:grpSp>
        <p:nvGrpSpPr>
          <p:cNvPr id="35843" name="Group 3"/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35850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5851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5852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5853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35854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5855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5856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5857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5858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5859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5860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5861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5862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5863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5864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5865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5866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pic>
        <p:nvPicPr>
          <p:cNvPr id="35844" name="Picture 2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5845" name="Text Box 22"/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" pitchFamily="18" charset="0"/>
              </a:rPr>
              <a:t>Original</a:t>
            </a:r>
          </a:p>
        </p:txBody>
      </p:sp>
      <p:pic>
        <p:nvPicPr>
          <p:cNvPr id="35846" name="Picture 23"/>
          <p:cNvPicPr>
            <a:picLocks noChangeAspect="1" noChangeArrowheads="1"/>
          </p:cNvPicPr>
          <p:nvPr/>
        </p:nvPicPr>
        <p:blipFill>
          <a:blip r:embed="rId3" cstate="print"/>
          <a:srcRect l="8000"/>
          <a:stretch>
            <a:fillRect/>
          </a:stretch>
        </p:blipFill>
        <p:spPr bwMode="auto">
          <a:xfrm>
            <a:off x="6477000" y="2667000"/>
            <a:ext cx="1828800" cy="18573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sp>
        <p:nvSpPr>
          <p:cNvPr id="35847" name="Rectangle 24"/>
          <p:cNvSpPr>
            <a:spLocks noChangeArrowheads="1"/>
          </p:cNvSpPr>
          <p:nvPr/>
        </p:nvSpPr>
        <p:spPr bwMode="auto">
          <a:xfrm>
            <a:off x="6477000" y="2667000"/>
            <a:ext cx="1905000" cy="1828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48" name="Text Box 25"/>
          <p:cNvSpPr txBox="1">
            <a:spLocks noChangeArrowheads="1"/>
          </p:cNvSpPr>
          <p:nvPr/>
        </p:nvSpPr>
        <p:spPr bwMode="auto">
          <a:xfrm>
            <a:off x="6553200" y="4724400"/>
            <a:ext cx="15446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" pitchFamily="18" charset="0"/>
              </a:rPr>
              <a:t>Shifted left</a:t>
            </a:r>
          </a:p>
          <a:p>
            <a:r>
              <a:rPr lang="en-US">
                <a:latin typeface="Times" pitchFamily="18" charset="0"/>
              </a:rPr>
              <a:t>By 1 pixel</a:t>
            </a:r>
          </a:p>
        </p:txBody>
      </p:sp>
      <p:sp>
        <p:nvSpPr>
          <p:cNvPr id="35849" name="Text Box 26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289866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Practice with linear filters</a:t>
            </a:r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25908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669925" y="4613275"/>
            <a:ext cx="1198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" pitchFamily="18" charset="0"/>
              </a:rPr>
              <a:t>Original</a:t>
            </a:r>
          </a:p>
        </p:txBody>
      </p:sp>
      <p:grpSp>
        <p:nvGrpSpPr>
          <p:cNvPr id="37893" name="Group 5"/>
          <p:cNvGrpSpPr>
            <a:grpSpLocks/>
          </p:cNvGrpSpPr>
          <p:nvPr/>
        </p:nvGrpSpPr>
        <p:grpSpPr bwMode="auto">
          <a:xfrm>
            <a:off x="4953000" y="2895600"/>
            <a:ext cx="1371600" cy="1066800"/>
            <a:chOff x="3799" y="2064"/>
            <a:chExt cx="1433" cy="1136"/>
          </a:xfrm>
        </p:grpSpPr>
        <p:grpSp>
          <p:nvGrpSpPr>
            <p:cNvPr id="37916" name="Group 6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37918" name="Rectangle 7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37919" name="Rectangle 8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37920" name="Rectangle 9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37921" name="Rectangle 10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37922" name="Rectangle 11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37923" name="Rectangle 12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37924" name="Rectangle 13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37925" name="Rectangle 14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37926" name="Rectangle 15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37927" name="Line 1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7928" name="Line 17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7929" name="Line 18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7930" name="Line 19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7931" name="Line 20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7932" name="Line 21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7933" name="Line 22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7934" name="Line 23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37917" name="Picture 2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7894" name="Group 25"/>
          <p:cNvGrpSpPr>
            <a:grpSpLocks/>
          </p:cNvGrpSpPr>
          <p:nvPr/>
        </p:nvGrpSpPr>
        <p:grpSpPr bwMode="auto">
          <a:xfrm>
            <a:off x="2971800" y="2895600"/>
            <a:ext cx="1149350" cy="1066800"/>
            <a:chOff x="144" y="144"/>
            <a:chExt cx="1152" cy="1136"/>
          </a:xfrm>
        </p:grpSpPr>
        <p:sp>
          <p:nvSpPr>
            <p:cNvPr id="37899" name="Rectangle 2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7900" name="Rectangle 2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7901" name="Rectangle 2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7902" name="Rectangle 2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7903" name="Rectangle 3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37904" name="Rectangle 3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7905" name="Rectangle 3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7906" name="Rectangle 3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7907" name="Rectangle 34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37908" name="Line 3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7909" name="Line 3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7910" name="Line 3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7911" name="Line 3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7912" name="Line 3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7913" name="Line 4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7914" name="Line 4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7915" name="Line 4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37895" name="Text Box 43"/>
          <p:cNvSpPr txBox="1">
            <a:spLocks noChangeArrowheads="1"/>
          </p:cNvSpPr>
          <p:nvPr/>
        </p:nvSpPr>
        <p:spPr bwMode="auto">
          <a:xfrm>
            <a:off x="4343400" y="2819400"/>
            <a:ext cx="438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>
                <a:latin typeface="Times" pitchFamily="18" charset="0"/>
              </a:rPr>
              <a:t>-</a:t>
            </a:r>
          </a:p>
        </p:txBody>
      </p:sp>
      <p:sp>
        <p:nvSpPr>
          <p:cNvPr id="37896" name="Text Box 44"/>
          <p:cNvSpPr txBox="1">
            <a:spLocks noChangeArrowheads="1"/>
          </p:cNvSpPr>
          <p:nvPr/>
        </p:nvSpPr>
        <p:spPr bwMode="auto">
          <a:xfrm>
            <a:off x="4419600" y="4724400"/>
            <a:ext cx="44196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Sharpening filter</a:t>
            </a:r>
          </a:p>
          <a:p>
            <a:pPr lvl="1">
              <a:buFontTx/>
              <a:buChar char="-"/>
            </a:pPr>
            <a:r>
              <a:rPr lang="en-US"/>
              <a:t> Accentuates differences with local average</a:t>
            </a:r>
          </a:p>
        </p:txBody>
      </p:sp>
      <p:pic>
        <p:nvPicPr>
          <p:cNvPr id="37897" name="Picture 4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81800" y="2514600"/>
            <a:ext cx="1876425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8" name="Text Box 46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60088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 cstate="print"/>
          <a:srcRect t="18013"/>
          <a:stretch>
            <a:fillRect/>
          </a:stretch>
        </p:blipFill>
        <p:spPr bwMode="auto">
          <a:xfrm>
            <a:off x="762000" y="1676400"/>
            <a:ext cx="7586663" cy="435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Sharpening</a:t>
            </a:r>
          </a:p>
        </p:txBody>
      </p:sp>
      <p:sp>
        <p:nvSpPr>
          <p:cNvPr id="38916" name="Text Box 5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197746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filters</a:t>
            </a:r>
          </a:p>
        </p:txBody>
      </p:sp>
      <p:grpSp>
        <p:nvGrpSpPr>
          <p:cNvPr id="39939" name="Group 5"/>
          <p:cNvGrpSpPr>
            <a:grpSpLocks noChangeAspect="1"/>
          </p:cNvGrpSpPr>
          <p:nvPr/>
        </p:nvGrpSpPr>
        <p:grpSpPr bwMode="auto">
          <a:xfrm>
            <a:off x="3886200" y="3200400"/>
            <a:ext cx="1390650" cy="1371600"/>
            <a:chOff x="144" y="144"/>
            <a:chExt cx="1152" cy="1136"/>
          </a:xfrm>
        </p:grpSpPr>
        <p:sp>
          <p:nvSpPr>
            <p:cNvPr id="39944" name="Rectangle 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-1</a:t>
              </a:r>
            </a:p>
          </p:txBody>
        </p:sp>
        <p:sp>
          <p:nvSpPr>
            <p:cNvPr id="39945" name="Rectangle 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0</a:t>
              </a:r>
            </a:p>
          </p:txBody>
        </p:sp>
        <p:sp>
          <p:nvSpPr>
            <p:cNvPr id="39946" name="Rectangle 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1</a:t>
              </a:r>
            </a:p>
          </p:txBody>
        </p:sp>
        <p:sp>
          <p:nvSpPr>
            <p:cNvPr id="39947" name="Rectangle 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-2</a:t>
              </a:r>
            </a:p>
          </p:txBody>
        </p:sp>
        <p:sp>
          <p:nvSpPr>
            <p:cNvPr id="39948" name="Rectangle 1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0</a:t>
              </a:r>
            </a:p>
          </p:txBody>
        </p:sp>
        <p:sp>
          <p:nvSpPr>
            <p:cNvPr id="39949" name="Rectangle 1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2</a:t>
              </a:r>
            </a:p>
          </p:txBody>
        </p:sp>
        <p:sp>
          <p:nvSpPr>
            <p:cNvPr id="39950" name="Rectangle 1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-1</a:t>
              </a:r>
            </a:p>
          </p:txBody>
        </p:sp>
        <p:sp>
          <p:nvSpPr>
            <p:cNvPr id="39951" name="Rectangle 1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0</a:t>
              </a:r>
            </a:p>
          </p:txBody>
        </p:sp>
        <p:sp>
          <p:nvSpPr>
            <p:cNvPr id="39952" name="Rectangle 14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1</a:t>
              </a:r>
            </a:p>
          </p:txBody>
        </p:sp>
        <p:sp>
          <p:nvSpPr>
            <p:cNvPr id="39953" name="Line 1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9954" name="Line 1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9955" name="Line 1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9956" name="Line 1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9957" name="Line 1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9958" name="Line 2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9959" name="Line 2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9960" name="Line 2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pic>
        <p:nvPicPr>
          <p:cNvPr id="39940" name="Picture 4" descr="C:\Documents and Settings\Derek Hoiem\My Documents\Classes\Spring10 - Computer Vision\figs\einstei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068" y="1674978"/>
            <a:ext cx="3452767" cy="4422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693" name="Picture 5" descr="C:\Documents and Settings\Derek Hoiem\My Documents\Classes\Spring10 - Computer Vision\figs\einstein_sobel_v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85430" y="1674978"/>
            <a:ext cx="3370997" cy="4317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5313197" y="6066781"/>
            <a:ext cx="386691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Vertical </a:t>
            </a:r>
            <a:r>
              <a:rPr lang="en-US" sz="2000" dirty="0" smtClean="0"/>
              <a:t>Edge (</a:t>
            </a:r>
            <a:r>
              <a:rPr lang="en-US" sz="2000" dirty="0"/>
              <a:t>absolute value)</a:t>
            </a:r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4178300" y="4648200"/>
            <a:ext cx="7747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Sobel</a:t>
            </a:r>
          </a:p>
        </p:txBody>
      </p:sp>
    </p:spTree>
    <p:extLst>
      <p:ext uri="{BB962C8B-B14F-4D97-AF65-F5344CB8AC3E}">
        <p14:creationId xmlns:p14="http://schemas.microsoft.com/office/powerpoint/2010/main" val="7034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raster image (pixel matrix)</a:t>
            </a:r>
          </a:p>
        </p:txBody>
      </p:sp>
      <p:pic>
        <p:nvPicPr>
          <p:cNvPr id="23555" name="Picture 2" descr="C:\Documents and Settings\Derek Hoiem\My Documents\Classes\Spring09 - Visual Scene Understanding\material\figs\neighborhood6_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66800"/>
            <a:ext cx="6465888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45" t="16000" r="37778" b="47556"/>
          <a:stretch>
            <a:fillRect/>
          </a:stretch>
        </p:blipFill>
        <p:spPr bwMode="auto">
          <a:xfrm>
            <a:off x="2743200" y="3276600"/>
            <a:ext cx="3124200" cy="31242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/>
          <p:cNvCxnSpPr/>
          <p:nvPr/>
        </p:nvCxnSpPr>
        <p:spPr>
          <a:xfrm rot="16200000" flipH="1">
            <a:off x="647700" y="4305300"/>
            <a:ext cx="3657600" cy="5334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179638" y="2528888"/>
            <a:ext cx="2286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2438400" y="2514600"/>
            <a:ext cx="3429000" cy="762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505200" y="4038600"/>
            <a:ext cx="1524000" cy="16002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962400" y="990600"/>
          <a:ext cx="4889500" cy="2095500"/>
        </p:xfrm>
        <a:graphic>
          <a:graphicData uri="http://schemas.openxmlformats.org/drawingml/2006/table">
            <a:tbl>
              <a:tblPr/>
              <a:tblGrid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5" name="Straight Connector 14"/>
          <p:cNvCxnSpPr/>
          <p:nvPr/>
        </p:nvCxnSpPr>
        <p:spPr>
          <a:xfrm rot="5400000" flipH="1" flipV="1">
            <a:off x="2209800" y="2286000"/>
            <a:ext cx="3048000" cy="457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029200" y="3124200"/>
            <a:ext cx="3810000" cy="25146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364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filters</a:t>
            </a:r>
          </a:p>
        </p:txBody>
      </p:sp>
      <p:grpSp>
        <p:nvGrpSpPr>
          <p:cNvPr id="40963" name="Group 5"/>
          <p:cNvGrpSpPr>
            <a:grpSpLocks noChangeAspect="1"/>
          </p:cNvGrpSpPr>
          <p:nvPr/>
        </p:nvGrpSpPr>
        <p:grpSpPr bwMode="auto">
          <a:xfrm>
            <a:off x="3886200" y="3211513"/>
            <a:ext cx="1390650" cy="1371600"/>
            <a:chOff x="144" y="144"/>
            <a:chExt cx="1152" cy="1136"/>
          </a:xfrm>
        </p:grpSpPr>
        <p:sp>
          <p:nvSpPr>
            <p:cNvPr id="40969" name="Rectangle 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-1</a:t>
              </a:r>
            </a:p>
          </p:txBody>
        </p:sp>
        <p:sp>
          <p:nvSpPr>
            <p:cNvPr id="40970" name="Rectangle 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-2</a:t>
              </a:r>
            </a:p>
          </p:txBody>
        </p:sp>
        <p:sp>
          <p:nvSpPr>
            <p:cNvPr id="40971" name="Rectangle 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-1</a:t>
              </a:r>
            </a:p>
          </p:txBody>
        </p:sp>
        <p:sp>
          <p:nvSpPr>
            <p:cNvPr id="40972" name="Rectangle 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0</a:t>
              </a:r>
            </a:p>
          </p:txBody>
        </p:sp>
        <p:sp>
          <p:nvSpPr>
            <p:cNvPr id="40973" name="Rectangle 1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0</a:t>
              </a:r>
            </a:p>
          </p:txBody>
        </p:sp>
        <p:sp>
          <p:nvSpPr>
            <p:cNvPr id="40974" name="Rectangle 1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0</a:t>
              </a:r>
            </a:p>
          </p:txBody>
        </p:sp>
        <p:sp>
          <p:nvSpPr>
            <p:cNvPr id="40975" name="Rectangle 1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1</a:t>
              </a:r>
            </a:p>
          </p:txBody>
        </p:sp>
        <p:sp>
          <p:nvSpPr>
            <p:cNvPr id="40976" name="Rectangle 1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2</a:t>
              </a:r>
            </a:p>
          </p:txBody>
        </p:sp>
        <p:sp>
          <p:nvSpPr>
            <p:cNvPr id="40977" name="Rectangle 14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1</a:t>
              </a:r>
            </a:p>
          </p:txBody>
        </p:sp>
        <p:sp>
          <p:nvSpPr>
            <p:cNvPr id="40978" name="Line 1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0979" name="Line 1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0980" name="Line 1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0981" name="Line 1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0982" name="Line 1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0983" name="Line 2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0984" name="Line 2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0985" name="Line 2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6477000" y="6019800"/>
            <a:ext cx="200977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/>
              <a:t>Horizontal Edge</a:t>
            </a:r>
          </a:p>
          <a:p>
            <a:pPr algn="ctr"/>
            <a:r>
              <a:rPr lang="en-US" sz="2000"/>
              <a:t>(absolute value)</a:t>
            </a:r>
          </a:p>
        </p:txBody>
      </p:sp>
      <p:pic>
        <p:nvPicPr>
          <p:cNvPr id="40965" name="Picture 4" descr="C:\Documents and Settings\Derek Hoiem\My Documents\Classes\Spring10 - Computer Vision\figs\einstei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371600"/>
            <a:ext cx="3629025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5587" name="Picture 3" descr="C:\Documents and Settings\Derek Hoiem\My Documents\Classes\Spring10 - Computer Vision\figs\einstein_sobel_h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14975" y="1371600"/>
            <a:ext cx="3629025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4178300" y="4659313"/>
            <a:ext cx="7747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Sobel</a:t>
            </a:r>
          </a:p>
        </p:txBody>
      </p:sp>
    </p:spTree>
    <p:extLst>
      <p:ext uri="{BB962C8B-B14F-4D97-AF65-F5344CB8AC3E}">
        <p14:creationId xmlns:p14="http://schemas.microsoft.com/office/powerpoint/2010/main" val="283051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49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gradient filters</a:t>
            </a:r>
            <a:endParaRPr lang="en-US" dirty="0"/>
          </a:p>
        </p:txBody>
      </p:sp>
      <p:grpSp>
        <p:nvGrpSpPr>
          <p:cNvPr id="4" name="Group 5"/>
          <p:cNvGrpSpPr>
            <a:grpSpLocks noChangeAspect="1"/>
          </p:cNvGrpSpPr>
          <p:nvPr/>
        </p:nvGrpSpPr>
        <p:grpSpPr bwMode="auto">
          <a:xfrm>
            <a:off x="2073275" y="3124200"/>
            <a:ext cx="1390650" cy="1371600"/>
            <a:chOff x="144" y="144"/>
            <a:chExt cx="1152" cy="1136"/>
          </a:xfrm>
        </p:grpSpPr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 dirty="0"/>
                <a:t>0</a:t>
              </a: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 dirty="0"/>
                <a:t>0</a:t>
              </a:r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 dirty="0"/>
                <a:t>0</a:t>
              </a:r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 dirty="0" smtClean="0"/>
                <a:t>1</a:t>
              </a:r>
              <a:endParaRPr lang="en-US" sz="2000" dirty="0"/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 dirty="0"/>
                <a:t>0</a:t>
              </a:r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 dirty="0" smtClean="0"/>
                <a:t>-1</a:t>
              </a:r>
              <a:endParaRPr lang="en-US" sz="2000" dirty="0"/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 dirty="0"/>
                <a:t>0</a:t>
              </a:r>
            </a:p>
          </p:txBody>
        </p:sp>
        <p:sp>
          <p:nvSpPr>
            <p:cNvPr id="12" name="Rectangle 1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 dirty="0"/>
                <a:t>0</a:t>
              </a:r>
            </a:p>
          </p:txBody>
        </p:sp>
        <p:sp>
          <p:nvSpPr>
            <p:cNvPr id="13" name="Rectangle 14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 dirty="0"/>
                <a:t>0</a:t>
              </a:r>
            </a:p>
          </p:txBody>
        </p:sp>
        <p:sp>
          <p:nvSpPr>
            <p:cNvPr id="14" name="Line 1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5" name="Line 1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6" name="Line 1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7" name="Line 1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8" name="Line 1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9" name="Line 2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0" name="Line 2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1" name="Line 2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grpSp>
        <p:nvGrpSpPr>
          <p:cNvPr id="22" name="Group 5"/>
          <p:cNvGrpSpPr>
            <a:grpSpLocks noChangeAspect="1"/>
          </p:cNvGrpSpPr>
          <p:nvPr/>
        </p:nvGrpSpPr>
        <p:grpSpPr bwMode="auto">
          <a:xfrm>
            <a:off x="5048989" y="3094463"/>
            <a:ext cx="1390650" cy="1371600"/>
            <a:chOff x="144" y="144"/>
            <a:chExt cx="1152" cy="1136"/>
          </a:xfrm>
        </p:grpSpPr>
        <p:sp>
          <p:nvSpPr>
            <p:cNvPr id="23" name="Rectangle 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 dirty="0" smtClean="0"/>
                <a:t>0</a:t>
              </a:r>
              <a:endParaRPr lang="en-US" sz="2000" dirty="0"/>
            </a:p>
          </p:txBody>
        </p:sp>
        <p:sp>
          <p:nvSpPr>
            <p:cNvPr id="24" name="Rectangle 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 dirty="0" smtClean="0"/>
                <a:t>1</a:t>
              </a:r>
              <a:endParaRPr lang="en-US" sz="2000" dirty="0"/>
            </a:p>
          </p:txBody>
        </p:sp>
        <p:sp>
          <p:nvSpPr>
            <p:cNvPr id="25" name="Rectangle 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 dirty="0" smtClean="0"/>
                <a:t>0</a:t>
              </a:r>
              <a:endParaRPr lang="en-US" sz="2000" dirty="0"/>
            </a:p>
          </p:txBody>
        </p:sp>
        <p:sp>
          <p:nvSpPr>
            <p:cNvPr id="26" name="Rectangle 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0</a:t>
              </a:r>
            </a:p>
          </p:txBody>
        </p:sp>
        <p:sp>
          <p:nvSpPr>
            <p:cNvPr id="27" name="Rectangle 1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0</a:t>
              </a:r>
            </a:p>
          </p:txBody>
        </p:sp>
        <p:sp>
          <p:nvSpPr>
            <p:cNvPr id="28" name="Rectangle 1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0</a:t>
              </a:r>
            </a:p>
          </p:txBody>
        </p:sp>
        <p:sp>
          <p:nvSpPr>
            <p:cNvPr id="29" name="Rectangle 1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 dirty="0" smtClean="0"/>
                <a:t>0</a:t>
              </a:r>
              <a:endParaRPr lang="en-US" sz="2000" dirty="0"/>
            </a:p>
          </p:txBody>
        </p:sp>
        <p:sp>
          <p:nvSpPr>
            <p:cNvPr id="30" name="Rectangle 1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 dirty="0" smtClean="0"/>
                <a:t>-1</a:t>
              </a:r>
              <a:endParaRPr lang="en-US" sz="2000" dirty="0"/>
            </a:p>
          </p:txBody>
        </p:sp>
        <p:sp>
          <p:nvSpPr>
            <p:cNvPr id="31" name="Rectangle 14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 dirty="0" smtClean="0"/>
                <a:t>0</a:t>
              </a:r>
              <a:endParaRPr lang="en-US" sz="2000" dirty="0"/>
            </a:p>
          </p:txBody>
        </p:sp>
        <p:sp>
          <p:nvSpPr>
            <p:cNvPr id="32" name="Line 1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3" name="Line 1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4" name="Line 1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5" name="Line 1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6" name="Line 1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7" name="Line 2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8" name="Line 2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9" name="Line 2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grpSp>
        <p:nvGrpSpPr>
          <p:cNvPr id="40" name="Group 5"/>
          <p:cNvGrpSpPr>
            <a:grpSpLocks noChangeAspect="1"/>
          </p:cNvGrpSpPr>
          <p:nvPr/>
        </p:nvGrpSpPr>
        <p:grpSpPr bwMode="auto">
          <a:xfrm>
            <a:off x="2073275" y="5105803"/>
            <a:ext cx="1390650" cy="456395"/>
            <a:chOff x="144" y="523"/>
            <a:chExt cx="1152" cy="378"/>
          </a:xfrm>
        </p:grpSpPr>
        <p:sp>
          <p:nvSpPr>
            <p:cNvPr id="44" name="Rectangle 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 dirty="0" smtClean="0"/>
                <a:t>1</a:t>
              </a:r>
              <a:endParaRPr lang="en-US" sz="2000" dirty="0"/>
            </a:p>
          </p:txBody>
        </p:sp>
        <p:sp>
          <p:nvSpPr>
            <p:cNvPr id="45" name="Rectangle 1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 dirty="0"/>
                <a:t>0</a:t>
              </a:r>
            </a:p>
          </p:txBody>
        </p:sp>
        <p:sp>
          <p:nvSpPr>
            <p:cNvPr id="46" name="Rectangle 1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 dirty="0" smtClean="0"/>
                <a:t>-1</a:t>
              </a:r>
              <a:endParaRPr lang="en-US" sz="2000" dirty="0"/>
            </a:p>
          </p:txBody>
        </p:sp>
        <p:sp>
          <p:nvSpPr>
            <p:cNvPr id="50" name="Line 15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51" name="Line 1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52" name="Line 1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53" name="Line 18"/>
            <p:cNvSpPr>
              <a:spLocks noChangeShapeType="1"/>
            </p:cNvSpPr>
            <p:nvPr/>
          </p:nvSpPr>
          <p:spPr bwMode="auto">
            <a:xfrm flipV="1">
              <a:off x="165" y="901"/>
              <a:ext cx="1131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54" name="Line 19"/>
            <p:cNvSpPr>
              <a:spLocks noChangeShapeType="1"/>
            </p:cNvSpPr>
            <p:nvPr/>
          </p:nvSpPr>
          <p:spPr bwMode="auto">
            <a:xfrm>
              <a:off x="152" y="523"/>
              <a:ext cx="0" cy="37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55" name="Line 20"/>
            <p:cNvSpPr>
              <a:spLocks noChangeShapeType="1"/>
            </p:cNvSpPr>
            <p:nvPr/>
          </p:nvSpPr>
          <p:spPr bwMode="auto">
            <a:xfrm>
              <a:off x="528" y="523"/>
              <a:ext cx="0" cy="37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56" name="Line 21"/>
            <p:cNvSpPr>
              <a:spLocks noChangeShapeType="1"/>
            </p:cNvSpPr>
            <p:nvPr/>
          </p:nvSpPr>
          <p:spPr bwMode="auto">
            <a:xfrm>
              <a:off x="912" y="523"/>
              <a:ext cx="0" cy="37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57" name="Line 22"/>
            <p:cNvSpPr>
              <a:spLocks noChangeShapeType="1"/>
            </p:cNvSpPr>
            <p:nvPr/>
          </p:nvSpPr>
          <p:spPr bwMode="auto">
            <a:xfrm>
              <a:off x="1296" y="523"/>
              <a:ext cx="0" cy="37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2573675" y="4600303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1663919" y="2657962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Horizontal Gradient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626205" y="2657962"/>
            <a:ext cx="1941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Vertical Gradient</a:t>
            </a:r>
            <a:endParaRPr lang="en-US" dirty="0"/>
          </a:p>
        </p:txBody>
      </p:sp>
      <p:grpSp>
        <p:nvGrpSpPr>
          <p:cNvPr id="61" name="Group 5"/>
          <p:cNvGrpSpPr>
            <a:grpSpLocks noChangeAspect="1"/>
          </p:cNvGrpSpPr>
          <p:nvPr/>
        </p:nvGrpSpPr>
        <p:grpSpPr bwMode="auto">
          <a:xfrm rot="5400000">
            <a:off x="6872503" y="3519213"/>
            <a:ext cx="1390650" cy="463639"/>
            <a:chOff x="144" y="520"/>
            <a:chExt cx="1152" cy="384"/>
          </a:xfrm>
        </p:grpSpPr>
        <p:sp>
          <p:nvSpPr>
            <p:cNvPr id="62" name="Rectangle 9"/>
            <p:cNvSpPr>
              <a:spLocks noChangeArrowheads="1"/>
            </p:cNvSpPr>
            <p:nvPr/>
          </p:nvSpPr>
          <p:spPr bwMode="auto">
            <a:xfrm rot="16200000"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 dirty="0" smtClean="0"/>
                <a:t>1</a:t>
              </a:r>
              <a:endParaRPr lang="en-US" sz="2000" dirty="0"/>
            </a:p>
          </p:txBody>
        </p:sp>
        <p:sp>
          <p:nvSpPr>
            <p:cNvPr id="63" name="Rectangle 10"/>
            <p:cNvSpPr>
              <a:spLocks noChangeArrowheads="1"/>
            </p:cNvSpPr>
            <p:nvPr/>
          </p:nvSpPr>
          <p:spPr bwMode="auto">
            <a:xfrm rot="16200000"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 dirty="0"/>
                <a:t>0</a:t>
              </a:r>
            </a:p>
          </p:txBody>
        </p:sp>
        <p:sp>
          <p:nvSpPr>
            <p:cNvPr id="64" name="Rectangle 11"/>
            <p:cNvSpPr>
              <a:spLocks noChangeArrowheads="1"/>
            </p:cNvSpPr>
            <p:nvPr/>
          </p:nvSpPr>
          <p:spPr bwMode="auto">
            <a:xfrm rot="16200000">
              <a:off x="157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 dirty="0" smtClean="0"/>
                <a:t>-1</a:t>
              </a:r>
              <a:endParaRPr lang="en-US" sz="2000" dirty="0"/>
            </a:p>
          </p:txBody>
        </p:sp>
        <p:sp>
          <p:nvSpPr>
            <p:cNvPr id="65" name="Line 15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66" name="Line 1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67" name="Line 1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68" name="Line 18"/>
            <p:cNvSpPr>
              <a:spLocks noChangeShapeType="1"/>
            </p:cNvSpPr>
            <p:nvPr/>
          </p:nvSpPr>
          <p:spPr bwMode="auto">
            <a:xfrm flipV="1">
              <a:off x="165" y="901"/>
              <a:ext cx="1131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69" name="Line 19"/>
            <p:cNvSpPr>
              <a:spLocks noChangeShapeType="1"/>
            </p:cNvSpPr>
            <p:nvPr/>
          </p:nvSpPr>
          <p:spPr bwMode="auto">
            <a:xfrm>
              <a:off x="152" y="523"/>
              <a:ext cx="0" cy="37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70" name="Line 20"/>
            <p:cNvSpPr>
              <a:spLocks noChangeShapeType="1"/>
            </p:cNvSpPr>
            <p:nvPr/>
          </p:nvSpPr>
          <p:spPr bwMode="auto">
            <a:xfrm>
              <a:off x="528" y="523"/>
              <a:ext cx="0" cy="37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71" name="Line 21"/>
            <p:cNvSpPr>
              <a:spLocks noChangeShapeType="1"/>
            </p:cNvSpPr>
            <p:nvPr/>
          </p:nvSpPr>
          <p:spPr bwMode="auto">
            <a:xfrm>
              <a:off x="912" y="523"/>
              <a:ext cx="0" cy="37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72" name="Line 22"/>
            <p:cNvSpPr>
              <a:spLocks noChangeShapeType="1"/>
            </p:cNvSpPr>
            <p:nvPr/>
          </p:nvSpPr>
          <p:spPr bwMode="auto">
            <a:xfrm>
              <a:off x="1296" y="523"/>
              <a:ext cx="0" cy="37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6753611" y="353132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21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Filtering vs. Convolution</a:t>
            </a:r>
          </a:p>
        </p:txBody>
      </p:sp>
      <p:sp>
        <p:nvSpPr>
          <p:cNvPr id="1126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2d filtering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h=filter2(</a:t>
            </a:r>
            <a:r>
              <a:rPr lang="en-US" dirty="0" err="1" smtClean="0">
                <a:latin typeface="Courier" pitchFamily="49" charset="0"/>
              </a:rPr>
              <a:t>g,f</a:t>
            </a:r>
            <a:r>
              <a:rPr lang="en-US" dirty="0" smtClean="0">
                <a:latin typeface="Courier" pitchFamily="49" charset="0"/>
              </a:rPr>
              <a:t>); </a:t>
            </a:r>
            <a:r>
              <a:rPr lang="en-US" sz="2000" dirty="0" smtClean="0"/>
              <a:t>or</a:t>
            </a:r>
            <a:r>
              <a:rPr lang="en-US" sz="2000" dirty="0" smtClean="0">
                <a:latin typeface="Courier" pitchFamily="49" charset="0"/>
              </a:rPr>
              <a:t> </a:t>
            </a:r>
            <a:r>
              <a:rPr lang="en-US" dirty="0" smtClean="0">
                <a:latin typeface="Courier" pitchFamily="49" charset="0"/>
              </a:rPr>
              <a:t> h=</a:t>
            </a:r>
            <a:r>
              <a:rPr lang="en-US" dirty="0" err="1" smtClean="0">
                <a:latin typeface="Courier" pitchFamily="49" charset="0"/>
              </a:rPr>
              <a:t>imfilter</a:t>
            </a:r>
            <a:r>
              <a:rPr lang="en-US" dirty="0" smtClean="0">
                <a:latin typeface="Courier" pitchFamily="49" charset="0"/>
              </a:rPr>
              <a:t>(</a:t>
            </a:r>
            <a:r>
              <a:rPr lang="en-US" dirty="0" err="1" smtClean="0">
                <a:latin typeface="Courier" pitchFamily="49" charset="0"/>
              </a:rPr>
              <a:t>f,g</a:t>
            </a:r>
            <a:r>
              <a:rPr lang="en-US" dirty="0" smtClean="0">
                <a:latin typeface="Courier" pitchFamily="49" charset="0"/>
              </a:rPr>
              <a:t>);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>
              <a:buFont typeface="Arial" charset="0"/>
              <a:buNone/>
            </a:pPr>
            <a:endParaRPr lang="en-US" dirty="0" smtClean="0"/>
          </a:p>
          <a:p>
            <a:r>
              <a:rPr lang="en-US" dirty="0" smtClean="0"/>
              <a:t>2d convolution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h=conv2(</a:t>
            </a:r>
            <a:r>
              <a:rPr lang="en-US" dirty="0" err="1" smtClean="0">
                <a:latin typeface="Courier" pitchFamily="49" charset="0"/>
              </a:rPr>
              <a:t>g,f</a:t>
            </a:r>
            <a:r>
              <a:rPr lang="en-US" dirty="0" smtClean="0">
                <a:latin typeface="Courier" pitchFamily="49" charset="0"/>
              </a:rPr>
              <a:t>);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graphicFrame>
        <p:nvGraphicFramePr>
          <p:cNvPr id="11266" name="Object 3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727611"/>
              </p:ext>
            </p:extLst>
          </p:nvPr>
        </p:nvGraphicFramePr>
        <p:xfrm>
          <a:off x="1885666" y="4930254"/>
          <a:ext cx="50911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578" name="Equation" r:id="rId4" imgW="2070000" imgH="355320" progId="Equation.3">
                  <p:embed/>
                </p:oleObj>
              </mc:Choice>
              <mc:Fallback>
                <p:oleObj name="Equation" r:id="rId4" imgW="207000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5666" y="4930254"/>
                        <a:ext cx="5091113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0" name="TextBox 5"/>
          <p:cNvSpPr txBox="1">
            <a:spLocks noChangeArrowheads="1"/>
          </p:cNvSpPr>
          <p:nvPr/>
        </p:nvSpPr>
        <p:spPr bwMode="auto">
          <a:xfrm>
            <a:off x="4291084" y="1007137"/>
            <a:ext cx="10112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f=image</a:t>
            </a:r>
          </a:p>
        </p:txBody>
      </p:sp>
      <p:sp>
        <p:nvSpPr>
          <p:cNvPr id="11271" name="TextBox 6"/>
          <p:cNvSpPr txBox="1">
            <a:spLocks noChangeArrowheads="1"/>
          </p:cNvSpPr>
          <p:nvPr/>
        </p:nvSpPr>
        <p:spPr bwMode="auto">
          <a:xfrm>
            <a:off x="2352995" y="1007137"/>
            <a:ext cx="1600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g=filter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rot="5400000">
            <a:off x="2957039" y="1592523"/>
            <a:ext cx="392113" cy="1254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695700" y="1426629"/>
            <a:ext cx="595384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267" name="Object 381"/>
          <p:cNvGraphicFramePr>
            <a:graphicFrameLocks noChangeAspect="1"/>
          </p:cNvGraphicFramePr>
          <p:nvPr/>
        </p:nvGraphicFramePr>
        <p:xfrm>
          <a:off x="1752600" y="2514600"/>
          <a:ext cx="50911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579" name="Equation" r:id="rId6" imgW="2070000" imgH="355320" progId="Equation.3">
                  <p:embed/>
                </p:oleObj>
              </mc:Choice>
              <mc:Fallback>
                <p:oleObj name="Equation" r:id="rId6" imgW="207000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514600"/>
                        <a:ext cx="5091113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484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properties of linear filters</a:t>
            </a:r>
          </a:p>
        </p:txBody>
      </p:sp>
      <p:sp>
        <p:nvSpPr>
          <p:cNvPr id="834563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914400"/>
            <a:ext cx="8153400" cy="5791200"/>
          </a:xfrm>
        </p:spPr>
        <p:txBody>
          <a:bodyPr/>
          <a:lstStyle/>
          <a:p>
            <a:pPr marL="0">
              <a:buFont typeface="Arial" pitchFamily="34" charset="0"/>
              <a:buNone/>
              <a:defRPr/>
            </a:pPr>
            <a:endParaRPr lang="en-US" b="1" dirty="0" smtClean="0"/>
          </a:p>
          <a:p>
            <a:pPr marL="0">
              <a:buFont typeface="Arial" pitchFamily="34" charset="0"/>
              <a:buNone/>
              <a:defRPr/>
            </a:pPr>
            <a:r>
              <a:rPr lang="en-US" b="1" dirty="0" smtClean="0"/>
              <a:t>Linearity:</a:t>
            </a:r>
            <a:r>
              <a:rPr lang="en-US" dirty="0" smtClean="0"/>
              <a:t> </a:t>
            </a:r>
          </a:p>
          <a:p>
            <a:pPr marL="0">
              <a:buFont typeface="Arial" pitchFamily="34" charset="0"/>
              <a:buNone/>
              <a:defRPr/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filter(f</a:t>
            </a:r>
            <a:r>
              <a:rPr lang="en-US" sz="24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+ f</a:t>
            </a:r>
            <a:r>
              <a:rPr lang="en-US" sz="2400" baseline="-25000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 = filter(f</a:t>
            </a:r>
            <a:r>
              <a:rPr lang="en-US" sz="2400" baseline="-25000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 + filter(f</a:t>
            </a:r>
            <a:r>
              <a:rPr lang="en-US" sz="2400" baseline="-25000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3600" dirty="0" smtClean="0">
              <a:latin typeface="Courier New" pitchFamily="49" charset="0"/>
              <a:cs typeface="Courier New" pitchFamily="49" charset="0"/>
            </a:endParaRPr>
          </a:p>
          <a:p>
            <a:pPr marL="0">
              <a:buFont typeface="Arial" pitchFamily="34" charset="0"/>
              <a:buNone/>
              <a:defRPr/>
            </a:pPr>
            <a:endParaRPr lang="en-US" b="1" dirty="0" smtClean="0"/>
          </a:p>
          <a:p>
            <a:pPr marL="0">
              <a:buFont typeface="Arial" pitchFamily="34" charset="0"/>
              <a:buNone/>
              <a:defRPr/>
            </a:pPr>
            <a:r>
              <a:rPr lang="en-US" b="1" dirty="0" smtClean="0"/>
              <a:t>Shift invariance:</a:t>
            </a:r>
            <a:r>
              <a:rPr lang="en-US" dirty="0" smtClean="0"/>
              <a:t> same behavior regardless of pixel location</a:t>
            </a:r>
          </a:p>
          <a:p>
            <a:pPr marL="0">
              <a:buFont typeface="Arial" pitchFamily="34" charset="0"/>
              <a:buNone/>
              <a:defRPr/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filter(shift(f)) = shift(filter(f))</a:t>
            </a:r>
          </a:p>
          <a:p>
            <a:pPr marL="0">
              <a:buFont typeface="Arial" pitchFamily="34" charset="0"/>
              <a:buNone/>
              <a:defRPr/>
            </a:pPr>
            <a:endParaRPr lang="en-US" dirty="0" smtClean="0"/>
          </a:p>
          <a:p>
            <a:pPr marL="0">
              <a:buFont typeface="Arial" pitchFamily="34" charset="0"/>
              <a:buNone/>
              <a:defRPr/>
            </a:pPr>
            <a:r>
              <a:rPr lang="en-US" dirty="0" smtClean="0"/>
              <a:t>Any linear, shift-invariant operator can be represented as a convolution</a:t>
            </a:r>
          </a:p>
          <a:p>
            <a:pPr>
              <a:buFontTx/>
              <a:buChar char="•"/>
              <a:defRPr/>
            </a:pPr>
            <a:endParaRPr lang="en-US" dirty="0" smtClean="0"/>
          </a:p>
        </p:txBody>
      </p:sp>
      <p:sp>
        <p:nvSpPr>
          <p:cNvPr id="43012" name="TextBox 3"/>
          <p:cNvSpPr txBox="1">
            <a:spLocks noChangeArrowheads="1"/>
          </p:cNvSpPr>
          <p:nvPr/>
        </p:nvSpPr>
        <p:spPr bwMode="auto">
          <a:xfrm>
            <a:off x="7356475" y="6550025"/>
            <a:ext cx="17875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Source: S. Lazebnik</a:t>
            </a:r>
          </a:p>
        </p:txBody>
      </p:sp>
    </p:spTree>
    <p:extLst>
      <p:ext uri="{BB962C8B-B14F-4D97-AF65-F5344CB8AC3E}">
        <p14:creationId xmlns:p14="http://schemas.microsoft.com/office/powerpoint/2010/main" val="407183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563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More properties</a:t>
            </a:r>
          </a:p>
        </p:txBody>
      </p:sp>
      <p:sp>
        <p:nvSpPr>
          <p:cNvPr id="105779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915400" cy="5943600"/>
          </a:xfrm>
        </p:spPr>
        <p:txBody>
          <a:bodyPr>
            <a:normAutofit fontScale="92500"/>
          </a:bodyPr>
          <a:lstStyle/>
          <a:p>
            <a:pPr>
              <a:buFontTx/>
              <a:buChar char="•"/>
              <a:defRPr/>
            </a:pPr>
            <a:r>
              <a:rPr lang="en-US" sz="2800" dirty="0" smtClean="0"/>
              <a:t>Commutative: </a:t>
            </a:r>
            <a:r>
              <a:rPr lang="en-US" sz="2800" i="1" dirty="0" smtClean="0"/>
              <a:t>a</a:t>
            </a:r>
            <a:r>
              <a:rPr lang="en-US" sz="2800" dirty="0" smtClean="0"/>
              <a:t> * </a:t>
            </a:r>
            <a:r>
              <a:rPr lang="en-US" sz="2800" i="1" dirty="0" smtClean="0"/>
              <a:t>b</a:t>
            </a:r>
            <a:r>
              <a:rPr lang="en-US" sz="2800" dirty="0" smtClean="0"/>
              <a:t> = </a:t>
            </a:r>
            <a:r>
              <a:rPr lang="en-US" sz="2800" i="1" dirty="0" smtClean="0"/>
              <a:t>b</a:t>
            </a:r>
            <a:r>
              <a:rPr lang="en-US" sz="2800" dirty="0" smtClean="0"/>
              <a:t> * </a:t>
            </a:r>
            <a:r>
              <a:rPr lang="en-US" sz="2800" i="1" dirty="0" smtClean="0"/>
              <a:t>a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z="2400" dirty="0" smtClean="0"/>
              <a:t>Conceptually no difference between filter and signal</a:t>
            </a:r>
          </a:p>
          <a:p>
            <a:pPr>
              <a:buFontTx/>
              <a:buChar char="•"/>
              <a:defRPr/>
            </a:pPr>
            <a:endParaRPr lang="en-US" sz="2800" dirty="0" smtClean="0"/>
          </a:p>
          <a:p>
            <a:pPr>
              <a:buFontTx/>
              <a:buChar char="•"/>
              <a:defRPr/>
            </a:pPr>
            <a:r>
              <a:rPr lang="en-US" sz="2800" dirty="0" smtClean="0"/>
              <a:t>Associative: </a:t>
            </a:r>
            <a:r>
              <a:rPr lang="en-US" sz="2800" i="1" dirty="0" smtClean="0"/>
              <a:t>a</a:t>
            </a:r>
            <a:r>
              <a:rPr lang="en-US" sz="2800" dirty="0" smtClean="0"/>
              <a:t> * (</a:t>
            </a:r>
            <a:r>
              <a:rPr lang="en-US" sz="2800" i="1" dirty="0" smtClean="0"/>
              <a:t>b</a:t>
            </a:r>
            <a:r>
              <a:rPr lang="en-US" sz="2800" dirty="0" smtClean="0"/>
              <a:t> * </a:t>
            </a:r>
            <a:r>
              <a:rPr lang="en-US" sz="2800" i="1" dirty="0" smtClean="0"/>
              <a:t>c</a:t>
            </a:r>
            <a:r>
              <a:rPr lang="en-US" sz="2800" dirty="0" smtClean="0"/>
              <a:t>) = (</a:t>
            </a:r>
            <a:r>
              <a:rPr lang="en-US" sz="2800" i="1" dirty="0" smtClean="0"/>
              <a:t>a</a:t>
            </a:r>
            <a:r>
              <a:rPr lang="en-US" sz="2800" dirty="0" smtClean="0"/>
              <a:t> * </a:t>
            </a:r>
            <a:r>
              <a:rPr lang="en-US" sz="2800" i="1" dirty="0" smtClean="0"/>
              <a:t>b</a:t>
            </a:r>
            <a:r>
              <a:rPr lang="en-US" sz="2800" dirty="0" smtClean="0"/>
              <a:t>) * </a:t>
            </a:r>
            <a:r>
              <a:rPr lang="en-US" sz="2800" i="1" dirty="0" smtClean="0"/>
              <a:t>c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z="2400" dirty="0" smtClean="0"/>
              <a:t>Often apply several filters one after another: (((</a:t>
            </a:r>
            <a:r>
              <a:rPr lang="en-US" sz="2400" i="1" dirty="0" smtClean="0"/>
              <a:t>a</a:t>
            </a:r>
            <a:r>
              <a:rPr lang="en-US" sz="2400" dirty="0" smtClean="0"/>
              <a:t> * </a:t>
            </a:r>
            <a:r>
              <a:rPr lang="en-US" sz="2400" i="1" dirty="0" smtClean="0"/>
              <a:t>b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) * </a:t>
            </a:r>
            <a:r>
              <a:rPr lang="en-US" sz="2400" i="1" dirty="0" smtClean="0"/>
              <a:t>b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) * </a:t>
            </a:r>
            <a:r>
              <a:rPr lang="en-US" sz="2400" i="1" dirty="0" smtClean="0"/>
              <a:t>b</a:t>
            </a:r>
            <a:r>
              <a:rPr lang="en-US" sz="2400" baseline="-25000" dirty="0" smtClean="0"/>
              <a:t>3</a:t>
            </a:r>
            <a:r>
              <a:rPr lang="en-US" sz="2400" dirty="0" smtClean="0"/>
              <a:t>)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z="2400" dirty="0" smtClean="0"/>
              <a:t>This is equivalent to applying one filter: a * (</a:t>
            </a:r>
            <a:r>
              <a:rPr lang="en-US" sz="2400" i="1" dirty="0" smtClean="0"/>
              <a:t>b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* </a:t>
            </a:r>
            <a:r>
              <a:rPr lang="en-US" sz="2400" i="1" dirty="0" smtClean="0"/>
              <a:t>b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* </a:t>
            </a:r>
            <a:r>
              <a:rPr lang="en-US" sz="2400" i="1" dirty="0" smtClean="0"/>
              <a:t>b</a:t>
            </a:r>
            <a:r>
              <a:rPr lang="en-US" sz="2400" baseline="-25000" dirty="0" smtClean="0"/>
              <a:t>3</a:t>
            </a:r>
            <a:r>
              <a:rPr lang="en-US" sz="2400" dirty="0" smtClean="0"/>
              <a:t>)</a:t>
            </a:r>
          </a:p>
          <a:p>
            <a:pPr>
              <a:buFontTx/>
              <a:buChar char="•"/>
              <a:defRPr/>
            </a:pPr>
            <a:endParaRPr lang="en-US" sz="2800" dirty="0" smtClean="0"/>
          </a:p>
          <a:p>
            <a:pPr>
              <a:buFontTx/>
              <a:buChar char="•"/>
              <a:defRPr/>
            </a:pPr>
            <a:r>
              <a:rPr lang="en-US" sz="2800" dirty="0" smtClean="0"/>
              <a:t>Distributes over addition: </a:t>
            </a:r>
            <a:r>
              <a:rPr lang="en-US" sz="2800" i="1" dirty="0" smtClean="0"/>
              <a:t>a</a:t>
            </a:r>
            <a:r>
              <a:rPr lang="en-US" sz="2800" dirty="0" smtClean="0"/>
              <a:t> * (</a:t>
            </a:r>
            <a:r>
              <a:rPr lang="en-US" sz="2800" i="1" dirty="0" smtClean="0"/>
              <a:t>b</a:t>
            </a:r>
            <a:r>
              <a:rPr lang="en-US" sz="2800" dirty="0" smtClean="0"/>
              <a:t> + </a:t>
            </a:r>
            <a:r>
              <a:rPr lang="en-US" sz="2800" i="1" dirty="0" smtClean="0"/>
              <a:t>c</a:t>
            </a:r>
            <a:r>
              <a:rPr lang="en-US" sz="2800" dirty="0" smtClean="0"/>
              <a:t>) = (</a:t>
            </a:r>
            <a:r>
              <a:rPr lang="en-US" sz="2800" i="1" dirty="0" smtClean="0"/>
              <a:t>a</a:t>
            </a:r>
            <a:r>
              <a:rPr lang="en-US" sz="2800" dirty="0" smtClean="0"/>
              <a:t> * </a:t>
            </a:r>
            <a:r>
              <a:rPr lang="en-US" sz="2800" i="1" dirty="0" smtClean="0"/>
              <a:t>b</a:t>
            </a:r>
            <a:r>
              <a:rPr lang="en-US" sz="2800" dirty="0" smtClean="0"/>
              <a:t>) + (</a:t>
            </a:r>
            <a:r>
              <a:rPr lang="en-US" sz="2800" i="1" dirty="0" smtClean="0"/>
              <a:t>a</a:t>
            </a:r>
            <a:r>
              <a:rPr lang="en-US" sz="2800" dirty="0" smtClean="0"/>
              <a:t> * </a:t>
            </a:r>
            <a:r>
              <a:rPr lang="en-US" sz="2800" i="1" dirty="0" smtClean="0"/>
              <a:t>c</a:t>
            </a:r>
            <a:r>
              <a:rPr lang="en-US" sz="2800" dirty="0" smtClean="0"/>
              <a:t>)</a:t>
            </a:r>
          </a:p>
          <a:p>
            <a:pPr>
              <a:buFontTx/>
              <a:buChar char="•"/>
              <a:defRPr/>
            </a:pPr>
            <a:endParaRPr lang="en-US" sz="2800" dirty="0" smtClean="0"/>
          </a:p>
          <a:p>
            <a:pPr>
              <a:buFontTx/>
              <a:buChar char="•"/>
              <a:defRPr/>
            </a:pPr>
            <a:r>
              <a:rPr lang="en-US" sz="2800" dirty="0" smtClean="0"/>
              <a:t>Scalars factor out: </a:t>
            </a:r>
            <a:r>
              <a:rPr lang="en-US" sz="2800" i="1" dirty="0" smtClean="0"/>
              <a:t>ka * b = a * kb = k </a:t>
            </a:r>
            <a:r>
              <a:rPr lang="en-US" sz="2800" dirty="0" smtClean="0"/>
              <a:t>(</a:t>
            </a:r>
            <a:r>
              <a:rPr lang="en-US" sz="2800" i="1" dirty="0" smtClean="0"/>
              <a:t>a</a:t>
            </a:r>
            <a:r>
              <a:rPr lang="en-US" sz="2800" dirty="0" smtClean="0"/>
              <a:t> * </a:t>
            </a:r>
            <a:r>
              <a:rPr lang="en-US" sz="2800" i="1" dirty="0" smtClean="0"/>
              <a:t>b</a:t>
            </a:r>
            <a:r>
              <a:rPr lang="en-US" sz="2800" dirty="0" smtClean="0"/>
              <a:t>)</a:t>
            </a:r>
          </a:p>
          <a:p>
            <a:pPr>
              <a:buFontTx/>
              <a:buChar char="•"/>
              <a:defRPr/>
            </a:pPr>
            <a:endParaRPr lang="en-US" sz="2800" dirty="0" smtClean="0"/>
          </a:p>
          <a:p>
            <a:pPr>
              <a:buFontTx/>
              <a:buChar char="•"/>
              <a:defRPr/>
            </a:pPr>
            <a:r>
              <a:rPr lang="en-US" sz="2800" dirty="0" smtClean="0"/>
              <a:t>Identity: unit impulse </a:t>
            </a:r>
            <a:r>
              <a:rPr lang="en-US" sz="2800" i="1" dirty="0" smtClean="0"/>
              <a:t>e</a:t>
            </a:r>
            <a:r>
              <a:rPr lang="en-US" sz="2800" dirty="0" smtClean="0"/>
              <a:t> = [0, 0, 1, 0, 0],</a:t>
            </a:r>
            <a:br>
              <a:rPr lang="en-US" sz="2800" dirty="0" smtClean="0"/>
            </a:br>
            <a:r>
              <a:rPr lang="en-US" sz="2800" i="1" dirty="0" smtClean="0"/>
              <a:t>a</a:t>
            </a:r>
            <a:r>
              <a:rPr lang="en-US" sz="2800" dirty="0" smtClean="0"/>
              <a:t> * </a:t>
            </a:r>
            <a:r>
              <a:rPr lang="en-US" sz="2800" i="1" dirty="0" smtClean="0"/>
              <a:t>e</a:t>
            </a:r>
            <a:r>
              <a:rPr lang="en-US" sz="2800" dirty="0" smtClean="0"/>
              <a:t> = </a:t>
            </a:r>
            <a:r>
              <a:rPr lang="en-US" sz="2800" i="1" dirty="0" smtClean="0"/>
              <a:t>a</a:t>
            </a:r>
          </a:p>
          <a:p>
            <a:pPr lvl="1">
              <a:buFontTx/>
              <a:buNone/>
              <a:defRPr/>
            </a:pPr>
            <a:endParaRPr lang="en-US" sz="2400" dirty="0" smtClean="0"/>
          </a:p>
        </p:txBody>
      </p:sp>
      <p:sp>
        <p:nvSpPr>
          <p:cNvPr id="44036" name="TextBox 3"/>
          <p:cNvSpPr txBox="1">
            <a:spLocks noChangeArrowheads="1"/>
          </p:cNvSpPr>
          <p:nvPr/>
        </p:nvSpPr>
        <p:spPr bwMode="auto">
          <a:xfrm>
            <a:off x="7356475" y="6550025"/>
            <a:ext cx="17875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Source: S. Lazebnik</a:t>
            </a:r>
          </a:p>
        </p:txBody>
      </p:sp>
    </p:spTree>
    <p:extLst>
      <p:ext uri="{BB962C8B-B14F-4D97-AF65-F5344CB8AC3E}">
        <p14:creationId xmlns:p14="http://schemas.microsoft.com/office/powerpoint/2010/main" val="218316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7795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447800"/>
            <a:ext cx="8839200" cy="4953000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Spatially-weighted average</a:t>
            </a:r>
          </a:p>
          <a:p>
            <a:pPr eaLnBrk="1" hangingPunct="1">
              <a:lnSpc>
                <a:spcPct val="80000"/>
              </a:lnSpc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endParaRPr lang="en-US" sz="2800" dirty="0" smtClean="0"/>
          </a:p>
          <a:p>
            <a:pPr eaLnBrk="1" hangingPunct="1">
              <a:lnSpc>
                <a:spcPct val="80000"/>
              </a:lnSpc>
            </a:pPr>
            <a:endParaRPr lang="en-US" sz="2800" dirty="0" smtClean="0"/>
          </a:p>
          <a:p>
            <a:pPr eaLnBrk="1" hangingPunct="1">
              <a:lnSpc>
                <a:spcPct val="80000"/>
              </a:lnSpc>
              <a:buFont typeface="Arial" charset="0"/>
              <a:buNone/>
            </a:pPr>
            <a:endParaRPr lang="en-US" sz="2800" dirty="0" smtClean="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800" dirty="0" smtClean="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800" dirty="0" smtClean="0">
              <a:latin typeface="Courier New" pitchFamily="49" charset="0"/>
            </a:endParaRPr>
          </a:p>
        </p:txBody>
      </p:sp>
      <p:pic>
        <p:nvPicPr>
          <p:cNvPr id="45059" name="Picture 4" descr="realgaussian"/>
          <p:cNvPicPr>
            <a:picLocks noChangeAspect="1" noChangeArrowheads="1"/>
          </p:cNvPicPr>
          <p:nvPr/>
        </p:nvPicPr>
        <p:blipFill>
          <a:blip r:embed="rId4" cstate="print"/>
          <a:srcRect l="3360" t="15573" b="4480"/>
          <a:stretch>
            <a:fillRect/>
          </a:stretch>
        </p:blipFill>
        <p:spPr bwMode="auto">
          <a:xfrm>
            <a:off x="228600" y="2057400"/>
            <a:ext cx="2943225" cy="182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0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52800" y="2057400"/>
            <a:ext cx="18288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1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43200" y="4419600"/>
            <a:ext cx="2514600" cy="76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2" name="Text Box 7"/>
          <p:cNvSpPr txBox="1">
            <a:spLocks noChangeArrowheads="1"/>
          </p:cNvSpPr>
          <p:nvPr/>
        </p:nvSpPr>
        <p:spPr bwMode="auto">
          <a:xfrm>
            <a:off x="5437188" y="2343150"/>
            <a:ext cx="3478212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Tahoma" pitchFamily="34" charset="0"/>
              </a:rPr>
              <a:t>0.003   0.013   0.022   0.013   0.003</a:t>
            </a:r>
          </a:p>
          <a:p>
            <a:r>
              <a:rPr lang="en-US" sz="1600">
                <a:latin typeface="Tahoma" pitchFamily="34" charset="0"/>
              </a:rPr>
              <a:t>0.013   0.059   0.097   0.059   0.013</a:t>
            </a:r>
          </a:p>
          <a:p>
            <a:r>
              <a:rPr lang="en-US" sz="1600">
                <a:latin typeface="Tahoma" pitchFamily="34" charset="0"/>
              </a:rPr>
              <a:t>0.022   0.097   0.159   0.097   0.022</a:t>
            </a:r>
          </a:p>
          <a:p>
            <a:r>
              <a:rPr lang="en-US" sz="1600">
                <a:latin typeface="Tahoma" pitchFamily="34" charset="0"/>
              </a:rPr>
              <a:t>0.013   0.059   0.097   0.059   0.013</a:t>
            </a:r>
          </a:p>
          <a:p>
            <a:r>
              <a:rPr lang="en-US" sz="1600">
                <a:latin typeface="Tahoma" pitchFamily="34" charset="0"/>
              </a:rPr>
              <a:t>0.003   0.013   0.022   0.013   0.003</a:t>
            </a:r>
          </a:p>
        </p:txBody>
      </p:sp>
      <p:sp>
        <p:nvSpPr>
          <p:cNvPr id="45063" name="Text Box 8"/>
          <p:cNvSpPr txBox="1">
            <a:spLocks noChangeArrowheads="1"/>
          </p:cNvSpPr>
          <p:nvPr/>
        </p:nvSpPr>
        <p:spPr bwMode="auto">
          <a:xfrm>
            <a:off x="6591300" y="3900488"/>
            <a:ext cx="14049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ahoma" pitchFamily="34" charset="0"/>
                <a:sym typeface="Symbol" pitchFamily="18" charset="2"/>
              </a:rPr>
              <a:t>5 x 5,  = 1</a:t>
            </a:r>
            <a:endParaRPr lang="en-US">
              <a:latin typeface="Tahoma" pitchFamily="34" charset="0"/>
            </a:endParaRPr>
          </a:p>
        </p:txBody>
      </p:sp>
      <p:sp>
        <p:nvSpPr>
          <p:cNvPr id="45064" name="Rectangle 9"/>
          <p:cNvSpPr>
            <a:spLocks noChangeArrowheads="1"/>
          </p:cNvSpPr>
          <p:nvPr/>
        </p:nvSpPr>
        <p:spPr bwMode="auto">
          <a:xfrm>
            <a:off x="5410200" y="2057400"/>
            <a:ext cx="3505200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0185" name="Text Box 10"/>
          <p:cNvSpPr txBox="1">
            <a:spLocks noChangeArrowheads="1"/>
          </p:cNvSpPr>
          <p:nvPr/>
        </p:nvSpPr>
        <p:spPr bwMode="auto">
          <a:xfrm>
            <a:off x="6280150" y="6488113"/>
            <a:ext cx="2863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Times" pitchFamily="18" charset="0"/>
              </a:rPr>
              <a:t>Slide credit: Christopher Rasmussen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" pitchFamily="18" charset="0"/>
              </a:rPr>
              <a:t> </a:t>
            </a:r>
          </a:p>
        </p:txBody>
      </p:sp>
      <p:sp>
        <p:nvSpPr>
          <p:cNvPr id="11" name="Rectangle 16"/>
          <p:cNvSpPr txBox="1">
            <a:spLocks noChangeArrowheads="1"/>
          </p:cNvSpPr>
          <p:nvPr/>
        </p:nvSpPr>
        <p:spPr>
          <a:xfrm>
            <a:off x="457200" y="327547"/>
            <a:ext cx="8229600" cy="1143000"/>
          </a:xfrm>
          <a:prstGeom prst="rect">
            <a:avLst/>
          </a:prstGeom>
          <a:noFill/>
        </p:spPr>
        <p:txBody>
          <a:bodyPr/>
          <a:lstStyle/>
          <a:p>
            <a:pPr>
              <a:defRPr/>
            </a:pPr>
            <a:r>
              <a:rPr lang="en-US" sz="3600" b="1" dirty="0">
                <a:latin typeface="+mj-lt"/>
                <a:ea typeface="+mj-ea"/>
                <a:cs typeface="+mj-cs"/>
              </a:rPr>
              <a:t>Important filter: Gaussian</a:t>
            </a:r>
          </a:p>
        </p:txBody>
      </p:sp>
    </p:spTree>
    <p:extLst>
      <p:ext uri="{BB962C8B-B14F-4D97-AF65-F5344CB8AC3E}">
        <p14:creationId xmlns:p14="http://schemas.microsoft.com/office/powerpoint/2010/main" val="20543463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9600" y="1828800"/>
            <a:ext cx="317500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3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42591" y="2362200"/>
            <a:ext cx="4183039" cy="4210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2480" y="2362200"/>
            <a:ext cx="4210334" cy="4210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5" name="Rectangle 16"/>
          <p:cNvSpPr txBox="1">
            <a:spLocks noChangeArrowheads="1"/>
          </p:cNvSpPr>
          <p:nvPr/>
        </p:nvSpPr>
        <p:spPr bwMode="auto">
          <a:xfrm>
            <a:off x="381000" y="3002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3600" b="1" dirty="0">
                <a:solidFill>
                  <a:srgbClr val="000000"/>
                </a:solidFill>
                <a:latin typeface="Calibri" pitchFamily="34" charset="0"/>
              </a:rPr>
              <a:t>Smoothing with Gaussian filter</a:t>
            </a:r>
          </a:p>
        </p:txBody>
      </p:sp>
    </p:spTree>
    <p:extLst>
      <p:ext uri="{BB962C8B-B14F-4D97-AF65-F5344CB8AC3E}">
        <p14:creationId xmlns:p14="http://schemas.microsoft.com/office/powerpoint/2010/main" val="20149480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0250" y="2375842"/>
            <a:ext cx="4195549" cy="4195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6822" y="2375841"/>
            <a:ext cx="4195549" cy="4195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8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9600" y="1828800"/>
            <a:ext cx="317500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9" name="Rectangle 16"/>
          <p:cNvSpPr txBox="1">
            <a:spLocks noChangeArrowheads="1"/>
          </p:cNvSpPr>
          <p:nvPr/>
        </p:nvSpPr>
        <p:spPr bwMode="auto">
          <a:xfrm>
            <a:off x="457200" y="409433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3600" dirty="0">
                <a:solidFill>
                  <a:srgbClr val="000000"/>
                </a:solidFill>
                <a:latin typeface="Calibri" pitchFamily="34" charset="0"/>
              </a:rPr>
              <a:t>Smoothing with box filter</a:t>
            </a:r>
          </a:p>
        </p:txBody>
      </p:sp>
    </p:spTree>
    <p:extLst>
      <p:ext uri="{BB962C8B-B14F-4D97-AF65-F5344CB8AC3E}">
        <p14:creationId xmlns:p14="http://schemas.microsoft.com/office/powerpoint/2010/main" val="30053618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Gaussian filters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5267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buFontTx/>
                  <a:buChar char="•"/>
                  <a:defRPr/>
                </a:pPr>
                <a:r>
                  <a:rPr lang="en-US" dirty="0" smtClean="0"/>
                  <a:t>Remove “high-frequency” components from the image (low-pass filter)</a:t>
                </a:r>
              </a:p>
              <a:p>
                <a:pPr lvl="1">
                  <a:buFont typeface="Arial" pitchFamily="34" charset="0"/>
                  <a:buChar char="–"/>
                  <a:defRPr/>
                </a:pPr>
                <a:r>
                  <a:rPr lang="en-US" dirty="0" smtClean="0"/>
                  <a:t>Images become more smooth</a:t>
                </a:r>
              </a:p>
              <a:p>
                <a:pPr>
                  <a:buFontTx/>
                  <a:buChar char="•"/>
                  <a:defRPr/>
                </a:pPr>
                <a:r>
                  <a:rPr lang="en-US" dirty="0" smtClean="0"/>
                  <a:t>Convolution with self is another Gaussian</a:t>
                </a:r>
              </a:p>
              <a:p>
                <a:pPr lvl="1">
                  <a:defRPr/>
                </a:pPr>
                <a:r>
                  <a:rPr lang="en-US" dirty="0" smtClean="0"/>
                  <a:t>So can smooth with small-width kernel, repeat, and get same result as larger-width kernel would have</a:t>
                </a:r>
              </a:p>
              <a:p>
                <a:pPr lvl="1">
                  <a:defRPr/>
                </a:pPr>
                <a:r>
                  <a:rPr lang="en-US" dirty="0" smtClean="0"/>
                  <a:t>Convolving two times with Gaussian kernel of width </a:t>
                </a:r>
                <a:r>
                  <a:rPr lang="en-US" i="1" dirty="0" smtClean="0"/>
                  <a:t>σ</a:t>
                </a:r>
                <a:r>
                  <a:rPr lang="en-US" dirty="0" smtClean="0"/>
                  <a:t> is same as convolving once with kernel of width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 smtClean="0"/>
                  <a:t> </a:t>
                </a:r>
                <a:endParaRPr lang="en-US" i="1" dirty="0" smtClean="0"/>
              </a:p>
              <a:p>
                <a:pPr>
                  <a:buFontTx/>
                  <a:buChar char="•"/>
                  <a:defRPr/>
                </a:pPr>
                <a:r>
                  <a:rPr lang="en-US" i="1" dirty="0" smtClean="0"/>
                  <a:t>Separable </a:t>
                </a:r>
                <a:r>
                  <a:rPr lang="en-US" dirty="0" smtClean="0"/>
                  <a:t>kernel</a:t>
                </a:r>
              </a:p>
              <a:p>
                <a:pPr lvl="1">
                  <a:defRPr/>
                </a:pPr>
                <a:r>
                  <a:rPr lang="en-US" dirty="0" smtClean="0"/>
                  <a:t>Factors into product of two 1D Gaussians</a:t>
                </a:r>
              </a:p>
            </p:txBody>
          </p:sp>
        </mc:Choice>
        <mc:Fallback xmlns="">
          <p:sp>
            <p:nvSpPr>
              <p:cNvPr id="103526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3"/>
                <a:stretch>
                  <a:fillRect l="-1778" t="-1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204" name="Text Box 5"/>
          <p:cNvSpPr txBox="1">
            <a:spLocks noChangeArrowheads="1"/>
          </p:cNvSpPr>
          <p:nvPr/>
        </p:nvSpPr>
        <p:spPr bwMode="auto">
          <a:xfrm>
            <a:off x="7315200" y="6553200"/>
            <a:ext cx="18002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Source: K.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Grauman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90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5267" grpId="0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762000"/>
          </a:xfrm>
        </p:spPr>
        <p:txBody>
          <a:bodyPr/>
          <a:lstStyle/>
          <a:p>
            <a:r>
              <a:rPr lang="en-US" smtClean="0"/>
              <a:t>Separability of the Gaussian filter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3" cstate="print"/>
          <a:srcRect t="9268"/>
          <a:stretch>
            <a:fillRect/>
          </a:stretch>
        </p:blipFill>
        <p:spPr bwMode="auto">
          <a:xfrm>
            <a:off x="762000" y="1295400"/>
            <a:ext cx="7542213" cy="426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9" name="Text Box 5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80423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 G_{\sigma} =  \frac{1}{2 \pi \sigma^{2}} e^{-\frac{(x^{2} + y^{2})}{2 \sigma^{2}}} 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48"/>
  <p:tag name="BOXHEIGHT" val="296"/>
  <p:tag name="BOXFONT" val="10"/>
  <p:tag name="BOXWRAP" val="False"/>
  <p:tag name="WORKAROUNDTRANSPARENCYBUG" val="False"/>
  <p:tag name="BITMAPFORMAT" val="bmpmono"/>
  <p:tag name="DEBUGINTERACTIVE" val="True"/>
  <p:tag name="ORIGWIDTH" val="194.875"/>
  <p:tag name="PICTUREFILESIZE" val="2169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heme/theme1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alt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alt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alt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alt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alt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alt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alt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alt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13233</TotalTime>
  <Pages>18</Pages>
  <Words>4497</Words>
  <Application>Microsoft Office PowerPoint</Application>
  <PresentationFormat>全屏显示(4:3)</PresentationFormat>
  <Paragraphs>2876</Paragraphs>
  <Slides>108</Slides>
  <Notes>30</Notes>
  <HiddenSlides>10</HiddenSlides>
  <MMClips>4</MMClips>
  <ScaleCrop>false</ScaleCrop>
  <HeadingPairs>
    <vt:vector size="6" baseType="variant">
      <vt:variant>
        <vt:lpstr>主题</vt:lpstr>
      </vt:variant>
      <vt:variant>
        <vt:i4>5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108</vt:i4>
      </vt:variant>
    </vt:vector>
  </HeadingPairs>
  <TitlesOfParts>
    <vt:vector size="116" baseType="lpstr">
      <vt:lpstr>1_Default Design</vt:lpstr>
      <vt:lpstr>1_Office 主题</vt:lpstr>
      <vt:lpstr>2_Default Design</vt:lpstr>
      <vt:lpstr>3_Default Design</vt:lpstr>
      <vt:lpstr>4_Default Design</vt:lpstr>
      <vt:lpstr>Microsoft Draw Drawing</vt:lpstr>
      <vt:lpstr>Image</vt:lpstr>
      <vt:lpstr>Equation</vt:lpstr>
      <vt:lpstr>PowerPoint 演示文稿</vt:lpstr>
      <vt:lpstr>PowerPoint 演示文稿</vt:lpstr>
      <vt:lpstr>About the course</vt:lpstr>
      <vt:lpstr>PowerPoint 演示文稿</vt:lpstr>
      <vt:lpstr>Digital camera</vt:lpstr>
      <vt:lpstr>How light is recorded</vt:lpstr>
      <vt:lpstr>Sensor Array</vt:lpstr>
      <vt:lpstr>The raster image (pixel matrix)</vt:lpstr>
      <vt:lpstr>The raster image (pixel matrix)</vt:lpstr>
      <vt:lpstr>Today’s class: Light and Shading</vt:lpstr>
      <vt:lpstr>How does a pixel get its value?</vt:lpstr>
      <vt:lpstr>How does a pixel get its value?</vt:lpstr>
      <vt:lpstr>Gray Image (One Single Matrix)</vt:lpstr>
      <vt:lpstr>Image summary</vt:lpstr>
      <vt:lpstr>Digital Image Storage</vt:lpstr>
      <vt:lpstr>Color Image</vt:lpstr>
      <vt:lpstr>Digital Color Images</vt:lpstr>
      <vt:lpstr>Images in Matlab</vt:lpstr>
      <vt:lpstr>Color spaces</vt:lpstr>
      <vt:lpstr>Color spaces: RGB</vt:lpstr>
      <vt:lpstr>Color spaces: HSV</vt:lpstr>
      <vt:lpstr>Color spaces: YCbCr</vt:lpstr>
      <vt:lpstr>Color spaces: CIE L*a*b*</vt:lpstr>
      <vt:lpstr>Which contains more information? (a) intensity (1 channel)  (b) chrominance (色度 2 channels)</vt:lpstr>
      <vt:lpstr>If you had to choose, would you rather go without luminance or chrominance?</vt:lpstr>
      <vt:lpstr>Only color shown – constant intensity</vt:lpstr>
      <vt:lpstr>Only intensity shown – constant color</vt:lpstr>
      <vt:lpstr>Most information in intensity</vt:lpstr>
      <vt:lpstr>PowerPoint 演示文稿</vt:lpstr>
      <vt:lpstr>Image Processing v.s. Computer Vision</vt:lpstr>
      <vt:lpstr>Image Processing  and Computer Vision  are Interdisciplinary Fields</vt:lpstr>
      <vt:lpstr>Image Denoising</vt:lpstr>
      <vt:lpstr>Image Enhancement</vt:lpstr>
      <vt:lpstr>Image Deblurring</vt:lpstr>
      <vt:lpstr>Operations in Frequency Domain </vt:lpstr>
      <vt:lpstr>Image Inpainting 1</vt:lpstr>
      <vt:lpstr>Image Inpainting 2</vt:lpstr>
      <vt:lpstr>Image Inpainting 3</vt:lpstr>
      <vt:lpstr> Video Inpainting</vt:lpstr>
      <vt:lpstr>Texture Synthesis</vt:lpstr>
      <vt:lpstr>Industry and Applications</vt:lpstr>
      <vt:lpstr>PowerPoint 演示文稿</vt:lpstr>
      <vt:lpstr>PowerPoint 演示文稿</vt:lpstr>
      <vt:lpstr>Why Computer Vision is Hard?</vt:lpstr>
      <vt:lpstr>Gray Image (One Single Matrix)</vt:lpstr>
      <vt:lpstr>Why Computer Vision is Hard?</vt:lpstr>
      <vt:lpstr>Prior Models of Images</vt:lpstr>
      <vt:lpstr>Syllabus</vt:lpstr>
      <vt:lpstr>Image Operations</vt:lpstr>
      <vt:lpstr>Point Operations</vt:lpstr>
      <vt:lpstr>Geometric Operations</vt:lpstr>
      <vt:lpstr>Geometric and Point Operations</vt:lpstr>
      <vt:lpstr>Spatial Operations</vt:lpstr>
      <vt:lpstr>Global Operations</vt:lpstr>
      <vt:lpstr>Global Operations</vt:lpstr>
      <vt:lpstr>The Fourier Transform</vt:lpstr>
      <vt:lpstr>Multi-Resolution </vt:lpstr>
      <vt:lpstr>Multi-Resolution Operations</vt:lpstr>
      <vt:lpstr>PowerPoint 演示文稿</vt:lpstr>
      <vt:lpstr>Basis for interpreting intensity images</vt:lpstr>
      <vt:lpstr>Darkness = Large Difference in Neighboring Pixels</vt:lpstr>
      <vt:lpstr>Three views of filtering</vt:lpstr>
      <vt:lpstr>The gray image (pixel matrix)</vt:lpstr>
      <vt:lpstr>Image filtering</vt:lpstr>
      <vt:lpstr>Image filtering or Convolution</vt:lpstr>
      <vt:lpstr>Concept of convolution</vt:lpstr>
      <vt:lpstr>Concept of convolution</vt:lpstr>
      <vt:lpstr>Convolution mask</vt:lpstr>
      <vt:lpstr>Convolution example</vt:lpstr>
      <vt:lpstr>Concept of mask</vt:lpstr>
      <vt:lpstr>Convolution example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Practice with linear filters</vt:lpstr>
      <vt:lpstr>Practice with linear filters</vt:lpstr>
      <vt:lpstr>Practice with linear filters</vt:lpstr>
      <vt:lpstr>Practice with linear filters</vt:lpstr>
      <vt:lpstr>Practice with linear filters</vt:lpstr>
      <vt:lpstr>Sharpening</vt:lpstr>
      <vt:lpstr>Other filters</vt:lpstr>
      <vt:lpstr>Other filters</vt:lpstr>
      <vt:lpstr>Basic gradient filters</vt:lpstr>
      <vt:lpstr>Filtering vs. Convolution</vt:lpstr>
      <vt:lpstr>Key properties of linear filters</vt:lpstr>
      <vt:lpstr>More properties</vt:lpstr>
      <vt:lpstr>PowerPoint 演示文稿</vt:lpstr>
      <vt:lpstr>PowerPoint 演示文稿</vt:lpstr>
      <vt:lpstr>PowerPoint 演示文稿</vt:lpstr>
      <vt:lpstr>Gaussian filters</vt:lpstr>
      <vt:lpstr>Separability of the Gaussian filter</vt:lpstr>
      <vt:lpstr>Separability example</vt:lpstr>
      <vt:lpstr>Separability</vt:lpstr>
      <vt:lpstr>Some practical matters</vt:lpstr>
      <vt:lpstr>Practical matters</vt:lpstr>
      <vt:lpstr>Practical matters</vt:lpstr>
      <vt:lpstr>Practical matters</vt:lpstr>
      <vt:lpstr>Practical matters</vt:lpstr>
      <vt:lpstr>PowerPoint 演示文稿</vt:lpstr>
      <vt:lpstr>T H E    E N 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Processing</dc:title>
  <dc:creator>Gigi Hel-Or</dc:creator>
  <dc:description>Handouts</dc:description>
  <cp:lastModifiedBy>msi</cp:lastModifiedBy>
  <cp:revision>968</cp:revision>
  <cp:lastPrinted>2001-03-06T14:12:51Z</cp:lastPrinted>
  <dcterms:created xsi:type="dcterms:W3CDTF">1997-02-16T20:36:32Z</dcterms:created>
  <dcterms:modified xsi:type="dcterms:W3CDTF">2018-07-24T05:02:13Z</dcterms:modified>
</cp:coreProperties>
</file>